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65" r:id="rId12"/>
    <p:sldId id="266" r:id="rId13"/>
    <p:sldId id="279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  <p:sldId id="277" r:id="rId26"/>
  </p:sldIdLst>
  <p:sldSz cx="12192000" cy="6858000"/>
  <p:notesSz cx="6858000" cy="12192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525DA90-410F-F678-CC71-ADE5F13815BB}">
  <a:tblStyle styleId="{50F397A3-B258-5DAB-9411-0EDA5D43B205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525DA90-410F-F678-CC71-ADE5F13815BB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58"/>
          <p:cNvSpPr>
            <a:spLocks noGrp="1" noChangeArrowheads="1"/>
          </p:cNvSpPr>
          <p:nvPr userDrawn="1"/>
        </p:nvSpPr>
        <p:spPr bwMode="auto">
          <a:xfrm>
            <a:off x="8220990" y="1"/>
            <a:ext cx="3971005" cy="685746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" name="Shape 1102"/>
          <p:cNvSpPr>
            <a:spLocks noGrp="1" noChangeArrowheads="1"/>
          </p:cNvSpPr>
          <p:nvPr userDrawn="1"/>
        </p:nvSpPr>
        <p:spPr bwMode="auto">
          <a:xfrm>
            <a:off x="8400255" y="3356809"/>
            <a:ext cx="190499" cy="14524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6" name="Text Placeholder 4"/>
          <p:cNvSpPr>
            <a:spLocks noGrp="1"/>
          </p:cNvSpPr>
          <p:nvPr>
            <p:ph type="subTitle" idx="1" hasCustomPrompt="1"/>
          </p:nvPr>
        </p:nvSpPr>
        <p:spPr bwMode="auto">
          <a:xfrm>
            <a:off x="8881393" y="2597939"/>
            <a:ext cx="297488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623395" y="2569090"/>
            <a:ext cx="7383251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8" name="Дата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20.06.2021</a:t>
            </a:fld>
            <a:endParaRPr lang="ru-RU"/>
          </a:p>
        </p:txBody>
      </p:sp>
      <p:sp>
        <p:nvSpPr>
          <p:cNvPr id="9" name="Нижний колонтитул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20.06.2021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42"/>
            <a:ext cx="2743200" cy="583564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42"/>
            <a:ext cx="8026399" cy="583564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20.06.2021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20.06.2021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4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7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20.06.2021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half" idx="1"/>
          </p:nvPr>
        </p:nvSpPr>
        <p:spPr bwMode="auto">
          <a:xfrm>
            <a:off x="815413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20.06.2021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‹N°›</a:t>
            </a:fld>
            <a:endParaRPr lang="ru-RU"/>
          </a:p>
        </p:txBody>
      </p:sp>
      <p:sp>
        <p:nvSpPr>
          <p:cNvPr id="9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idx="1"/>
          </p:nvPr>
        </p:nvSpPr>
        <p:spPr bwMode="auto">
          <a:xfrm>
            <a:off x="815413" y="1535113"/>
            <a:ext cx="5181103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Объект 3"/>
          <p:cNvSpPr>
            <a:spLocks noGrp="1"/>
          </p:cNvSpPr>
          <p:nvPr>
            <p:ph sz="half" idx="2"/>
          </p:nvPr>
        </p:nvSpPr>
        <p:spPr bwMode="auto">
          <a:xfrm>
            <a:off x="815413" y="2174874"/>
            <a:ext cx="518110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7" y="1535113"/>
            <a:ext cx="5183210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7" y="2174874"/>
            <a:ext cx="5183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20.06.2021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‹N°›</a:t>
            </a:fld>
            <a:endParaRPr lang="ru-RU"/>
          </a:p>
        </p:txBody>
      </p:sp>
      <p:sp>
        <p:nvSpPr>
          <p:cNvPr id="11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20.06.2021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20.06.2021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10" y="273054"/>
            <a:ext cx="4011084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1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20.06.2021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413" y="4800603"/>
            <a:ext cx="1056117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815413" y="612778"/>
            <a:ext cx="10561173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15413" y="5367337"/>
            <a:ext cx="1056117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20.06.2021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00"/>
          <p:cNvSpPr>
            <a:spLocks noGrp="1" noChangeArrowheads="1"/>
          </p:cNvSpPr>
          <p:nvPr userDrawn="1"/>
        </p:nvSpPr>
        <p:spPr bwMode="auto">
          <a:xfrm>
            <a:off x="3669" y="270"/>
            <a:ext cx="12184661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" name="Shape 1103"/>
          <p:cNvSpPr>
            <a:spLocks noGrp="1" noChangeArrowheads="1"/>
          </p:cNvSpPr>
          <p:nvPr userDrawn="1"/>
        </p:nvSpPr>
        <p:spPr bwMode="auto">
          <a:xfrm>
            <a:off x="183165" y="101751"/>
            <a:ext cx="7789614" cy="58578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" name="Shape 1104"/>
          <p:cNvSpPr>
            <a:spLocks noGrp="1" noChangeArrowheads="1"/>
          </p:cNvSpPr>
          <p:nvPr userDrawn="1"/>
        </p:nvSpPr>
        <p:spPr bwMode="auto">
          <a:xfrm>
            <a:off x="244971" y="130323"/>
            <a:ext cx="7610403" cy="572343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Shape 1105"/>
          <p:cNvSpPr>
            <a:spLocks noGrp="1" noChangeArrowheads="1"/>
          </p:cNvSpPr>
          <p:nvPr userDrawn="1"/>
        </p:nvSpPr>
        <p:spPr bwMode="auto">
          <a:xfrm>
            <a:off x="306493" y="159054"/>
            <a:ext cx="7431757" cy="55888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106"/>
          <p:cNvSpPr>
            <a:spLocks noGrp="1" noChangeArrowheads="1"/>
          </p:cNvSpPr>
          <p:nvPr userDrawn="1"/>
        </p:nvSpPr>
        <p:spPr bwMode="auto">
          <a:xfrm>
            <a:off x="368021" y="187787"/>
            <a:ext cx="7252827" cy="54543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107"/>
          <p:cNvSpPr>
            <a:spLocks noGrp="1" noChangeArrowheads="1"/>
          </p:cNvSpPr>
          <p:nvPr userDrawn="1"/>
        </p:nvSpPr>
        <p:spPr bwMode="auto">
          <a:xfrm>
            <a:off x="429541" y="216360"/>
            <a:ext cx="7074181" cy="5319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Shape 1108"/>
          <p:cNvSpPr>
            <a:spLocks noGrp="1" noChangeArrowheads="1"/>
          </p:cNvSpPr>
          <p:nvPr userDrawn="1"/>
        </p:nvSpPr>
        <p:spPr bwMode="auto">
          <a:xfrm>
            <a:off x="491347" y="245090"/>
            <a:ext cx="6894970" cy="518531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109"/>
          <p:cNvSpPr>
            <a:spLocks noGrp="1" noChangeArrowheads="1"/>
          </p:cNvSpPr>
          <p:nvPr userDrawn="1"/>
        </p:nvSpPr>
        <p:spPr bwMode="auto">
          <a:xfrm>
            <a:off x="552877" y="273821"/>
            <a:ext cx="6716041" cy="505071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Shape 1110"/>
          <p:cNvSpPr>
            <a:spLocks noGrp="1" noChangeArrowheads="1"/>
          </p:cNvSpPr>
          <p:nvPr userDrawn="1"/>
        </p:nvSpPr>
        <p:spPr bwMode="auto">
          <a:xfrm>
            <a:off x="614397" y="302395"/>
            <a:ext cx="6537394" cy="49162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Shape 1111"/>
          <p:cNvSpPr>
            <a:spLocks noGrp="1" noChangeArrowheads="1"/>
          </p:cNvSpPr>
          <p:nvPr userDrawn="1"/>
        </p:nvSpPr>
        <p:spPr bwMode="auto">
          <a:xfrm>
            <a:off x="676203" y="331128"/>
            <a:ext cx="6358183" cy="4781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112"/>
          <p:cNvSpPr>
            <a:spLocks noGrp="1" noChangeArrowheads="1"/>
          </p:cNvSpPr>
          <p:nvPr userDrawn="1"/>
        </p:nvSpPr>
        <p:spPr bwMode="auto">
          <a:xfrm>
            <a:off x="737731" y="359857"/>
            <a:ext cx="6179254" cy="464703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113"/>
          <p:cNvSpPr>
            <a:spLocks noGrp="1" noChangeArrowheads="1"/>
          </p:cNvSpPr>
          <p:nvPr userDrawn="1"/>
        </p:nvSpPr>
        <p:spPr bwMode="auto">
          <a:xfrm>
            <a:off x="799253" y="388590"/>
            <a:ext cx="6000607" cy="45124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114"/>
          <p:cNvSpPr>
            <a:spLocks noGrp="1" noChangeArrowheads="1"/>
          </p:cNvSpPr>
          <p:nvPr userDrawn="1"/>
        </p:nvSpPr>
        <p:spPr bwMode="auto">
          <a:xfrm>
            <a:off x="860777" y="417163"/>
            <a:ext cx="5821679" cy="437797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115"/>
          <p:cNvSpPr>
            <a:spLocks noGrp="1" noChangeArrowheads="1"/>
          </p:cNvSpPr>
          <p:nvPr userDrawn="1"/>
        </p:nvSpPr>
        <p:spPr bwMode="auto">
          <a:xfrm>
            <a:off x="922587" y="445894"/>
            <a:ext cx="5642750" cy="42435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Shape 1116"/>
          <p:cNvSpPr>
            <a:spLocks noGrp="1" noChangeArrowheads="1"/>
          </p:cNvSpPr>
          <p:nvPr userDrawn="1"/>
        </p:nvSpPr>
        <p:spPr bwMode="auto">
          <a:xfrm>
            <a:off x="984107" y="474624"/>
            <a:ext cx="5463821" cy="410891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Shape 1117"/>
          <p:cNvSpPr>
            <a:spLocks noGrp="1" noChangeArrowheads="1"/>
          </p:cNvSpPr>
          <p:nvPr userDrawn="1"/>
        </p:nvSpPr>
        <p:spPr bwMode="auto">
          <a:xfrm>
            <a:off x="1045632" y="503197"/>
            <a:ext cx="5284893" cy="397446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Shape 1118"/>
          <p:cNvSpPr>
            <a:spLocks noGrp="1" noChangeArrowheads="1"/>
          </p:cNvSpPr>
          <p:nvPr userDrawn="1"/>
        </p:nvSpPr>
        <p:spPr bwMode="auto">
          <a:xfrm>
            <a:off x="1107443" y="531930"/>
            <a:ext cx="5105963" cy="383985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Shape 1119"/>
          <p:cNvSpPr>
            <a:spLocks noGrp="1" noChangeArrowheads="1"/>
          </p:cNvSpPr>
          <p:nvPr userDrawn="1"/>
        </p:nvSpPr>
        <p:spPr bwMode="auto">
          <a:xfrm>
            <a:off x="1168963" y="560659"/>
            <a:ext cx="4927034" cy="37052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Shape 1120"/>
          <p:cNvSpPr>
            <a:spLocks noGrp="1" noChangeArrowheads="1"/>
          </p:cNvSpPr>
          <p:nvPr userDrawn="1"/>
        </p:nvSpPr>
        <p:spPr bwMode="auto">
          <a:xfrm>
            <a:off x="2023254" y="5083093"/>
            <a:ext cx="1181945" cy="888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Shape 1121"/>
          <p:cNvSpPr>
            <a:spLocks noGrp="1" noChangeArrowheads="1"/>
          </p:cNvSpPr>
          <p:nvPr userDrawn="1"/>
        </p:nvSpPr>
        <p:spPr bwMode="auto">
          <a:xfrm>
            <a:off x="2851007" y="4515765"/>
            <a:ext cx="1869157" cy="140562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Shape 1124"/>
          <p:cNvSpPr>
            <a:spLocks noGrp="1" noChangeArrowheads="1"/>
          </p:cNvSpPr>
          <p:nvPr userDrawn="1"/>
        </p:nvSpPr>
        <p:spPr bwMode="auto">
          <a:xfrm>
            <a:off x="3037839" y="4457826"/>
            <a:ext cx="835941" cy="6287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Shape 1125"/>
          <p:cNvSpPr>
            <a:spLocks noGrp="1" noChangeArrowheads="1"/>
          </p:cNvSpPr>
          <p:nvPr userDrawn="1"/>
        </p:nvSpPr>
        <p:spPr bwMode="auto">
          <a:xfrm>
            <a:off x="1015999" y="4613071"/>
            <a:ext cx="685800" cy="5155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Shape 1138"/>
          <p:cNvSpPr>
            <a:spLocks noGrp="1" noChangeArrowheads="1"/>
          </p:cNvSpPr>
          <p:nvPr userDrawn="1"/>
        </p:nvSpPr>
        <p:spPr bwMode="auto">
          <a:xfrm>
            <a:off x="2311403" y="4372901"/>
            <a:ext cx="796430" cy="5989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Shape 1139"/>
          <p:cNvSpPr>
            <a:spLocks noGrp="1" noChangeArrowheads="1"/>
          </p:cNvSpPr>
          <p:nvPr userDrawn="1"/>
        </p:nvSpPr>
        <p:spPr bwMode="auto">
          <a:xfrm>
            <a:off x="1648462" y="4729109"/>
            <a:ext cx="755507" cy="56812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Shape 1140"/>
          <p:cNvSpPr>
            <a:spLocks noGrp="1" noChangeArrowheads="1"/>
          </p:cNvSpPr>
          <p:nvPr userDrawn="1"/>
        </p:nvSpPr>
        <p:spPr bwMode="auto">
          <a:xfrm>
            <a:off x="1506501" y="5387076"/>
            <a:ext cx="753250" cy="5663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Shape 1141"/>
          <p:cNvSpPr>
            <a:spLocks noGrp="1" noChangeArrowheads="1"/>
          </p:cNvSpPr>
          <p:nvPr userDrawn="1"/>
        </p:nvSpPr>
        <p:spPr bwMode="auto">
          <a:xfrm>
            <a:off x="2370101" y="5855034"/>
            <a:ext cx="893513" cy="67193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Shape 1142"/>
          <p:cNvSpPr>
            <a:spLocks noGrp="1" noChangeArrowheads="1"/>
          </p:cNvSpPr>
          <p:nvPr userDrawn="1"/>
        </p:nvSpPr>
        <p:spPr bwMode="auto">
          <a:xfrm>
            <a:off x="2241977" y="6244482"/>
            <a:ext cx="688339" cy="51780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Shape 1143"/>
          <p:cNvSpPr>
            <a:spLocks noGrp="1" noChangeArrowheads="1"/>
          </p:cNvSpPr>
          <p:nvPr userDrawn="1"/>
        </p:nvSpPr>
        <p:spPr bwMode="auto">
          <a:xfrm>
            <a:off x="3596920" y="5964721"/>
            <a:ext cx="726439" cy="5462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Shape 1144"/>
          <p:cNvSpPr>
            <a:spLocks noGrp="1" noChangeArrowheads="1"/>
          </p:cNvSpPr>
          <p:nvPr userDrawn="1"/>
        </p:nvSpPr>
        <p:spPr bwMode="auto">
          <a:xfrm>
            <a:off x="3037843" y="5578669"/>
            <a:ext cx="977899" cy="73527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Shape 1147"/>
          <p:cNvSpPr>
            <a:spLocks noGrp="1" noChangeArrowheads="1"/>
          </p:cNvSpPr>
          <p:nvPr userDrawn="1"/>
        </p:nvSpPr>
        <p:spPr bwMode="auto">
          <a:xfrm>
            <a:off x="2609712" y="36827"/>
            <a:ext cx="752403" cy="5658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Shape 1148"/>
          <p:cNvSpPr>
            <a:spLocks noGrp="1" noChangeArrowheads="1"/>
          </p:cNvSpPr>
          <p:nvPr userDrawn="1"/>
        </p:nvSpPr>
        <p:spPr bwMode="auto">
          <a:xfrm>
            <a:off x="2272174" y="35715"/>
            <a:ext cx="748734" cy="5630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Текст 2"/>
          <p:cNvSpPr>
            <a:spLocks noGrp="1"/>
          </p:cNvSpPr>
          <p:nvPr>
            <p:ph type="body" idx="1"/>
          </p:nvPr>
        </p:nvSpPr>
        <p:spPr bwMode="auto">
          <a:xfrm>
            <a:off x="799253" y="1600203"/>
            <a:ext cx="10577333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3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15413" y="6356353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84183-74E9-4393-9769-E1D9236041BE}" type="datetimeFigureOut">
              <a:rPr lang="ru-RU"/>
              <a:t>20.06.2021</a:t>
            </a:fld>
            <a:endParaRPr lang="ru-RU"/>
          </a:p>
        </p:txBody>
      </p:sp>
      <p:sp>
        <p:nvSpPr>
          <p:cNvPr id="3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3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Заголовок 1"/>
          <p:cNvSpPr>
            <a:spLocks noGrp="1"/>
          </p:cNvSpPr>
          <p:nvPr>
            <p:ph type="title"/>
          </p:nvPr>
        </p:nvSpPr>
        <p:spPr bwMode="auto">
          <a:xfrm>
            <a:off x="787829" y="274638"/>
            <a:ext cx="105887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9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592277" y="6356353"/>
            <a:ext cx="2784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30004-958A-4E15-9840-E9741BECB0F3}" type="slidenum">
              <a:rPr lang="ru-RU"/>
              <a:t>‹N°›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>
        <a:spcBef>
          <a:spcPts val="0"/>
        </a:spcBef>
        <a:buNone/>
        <a:defRPr sz="4400" b="1">
          <a:solidFill>
            <a:schemeClr val="accent6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Sommaire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dirty="0" err="1">
                <a:solidFill>
                  <a:schemeClr val="accent3"/>
                </a:solidFill>
              </a:rPr>
              <a:t>Présentation</a:t>
            </a:r>
            <a:r>
              <a:rPr dirty="0">
                <a:solidFill>
                  <a:schemeClr val="accent3"/>
                </a:solidFill>
              </a:rPr>
              <a:t> du support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dirty="0" err="1">
                <a:solidFill>
                  <a:schemeClr val="accent2"/>
                </a:solidFill>
              </a:rPr>
              <a:t>Travaux</a:t>
            </a:r>
            <a:r>
              <a:rPr dirty="0">
                <a:solidFill>
                  <a:schemeClr val="accent2"/>
                </a:solidFill>
              </a:rPr>
              <a:t> </a:t>
            </a:r>
            <a:r>
              <a:rPr dirty="0" err="1" smtClean="0">
                <a:solidFill>
                  <a:schemeClr val="accent2"/>
                </a:solidFill>
              </a:rPr>
              <a:t>réalisé</a:t>
            </a:r>
            <a:r>
              <a:rPr lang="fr-FR" dirty="0" smtClean="0">
                <a:solidFill>
                  <a:schemeClr val="accent2"/>
                </a:solidFill>
              </a:rPr>
              <a:t>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Exploitation pédagogique </a:t>
            </a:r>
            <a:endParaRPr b="1" dirty="0">
              <a:solidFill>
                <a:schemeClr val="accent4">
                  <a:lumMod val="50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Présentation du niveau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Objectifs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pédagogiques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Présentation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de la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séquence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Exemple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de séance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conclusion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endParaRPr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26B342-E86B-0696-AAA6-984ACB955D18}" type="slidenum">
              <a:rPr lang="fr-FR"/>
              <a:t>1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dirty="0" err="1"/>
              <a:t>Travaux</a:t>
            </a:r>
            <a:r>
              <a:rPr dirty="0"/>
              <a:t> </a:t>
            </a:r>
            <a:r>
              <a:rPr dirty="0" err="1"/>
              <a:t>réalisés</a:t>
            </a:r>
            <a:endParaRPr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 smtClean="0"/>
              <a:t>activité</a:t>
            </a:r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22E8E7-A7E0-556D-CDA7-1B5C1FF582E2}" type="slidenum">
              <a:rPr lang="ru-RU"/>
              <a:t>10</a:t>
            </a:fld>
            <a:endParaRPr lang="ru-RU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7176" y="7637346"/>
            <a:ext cx="16647832" cy="10638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B191B6-6FA9-B415-2B69-7ADDBA3ADF08}" type="slidenum">
              <a:rPr lang="ru-RU"/>
              <a:t>11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787827" y="90281"/>
            <a:ext cx="11052896" cy="51399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dirty="0" err="1"/>
              <a:t>Travaux</a:t>
            </a:r>
            <a:r>
              <a:rPr dirty="0"/>
              <a:t> </a:t>
            </a:r>
            <a:r>
              <a:rPr dirty="0" err="1"/>
              <a:t>réalisés</a:t>
            </a:r>
            <a:endParaRPr dirty="0"/>
          </a:p>
        </p:txBody>
      </p:sp>
      <p:sp>
        <p:nvSpPr>
          <p:cNvPr id="7" name="Rectangle 6"/>
          <p:cNvSpPr/>
          <p:nvPr/>
        </p:nvSpPr>
        <p:spPr bwMode="auto">
          <a:xfrm>
            <a:off x="8307256" y="1792337"/>
            <a:ext cx="914400" cy="36579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dirty="0" err="1"/>
              <a:t>Travaux</a:t>
            </a:r>
            <a:r>
              <a:rPr dirty="0"/>
              <a:t> </a:t>
            </a:r>
            <a:r>
              <a:rPr dirty="0" err="1"/>
              <a:t>réalisés</a:t>
            </a:r>
            <a:endParaRPr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8EDF54-077F-CEDB-8540-6A4CF8DB23BB}" type="slidenum">
              <a:rPr lang="ru-RU"/>
              <a:t>12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551384" y="2060848"/>
            <a:ext cx="10588757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dirty="0" smtClean="0"/>
              <a:t>Exploitation pédagogique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B962479-C167-A742-86C4-851038CB89A1}" type="slidenum">
              <a:rPr lang="fr-FR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6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53442" y="5881807"/>
            <a:ext cx="7528803" cy="1143000"/>
          </a:xfrm>
        </p:spPr>
        <p:txBody>
          <a:bodyPr/>
          <a:lstStyle/>
          <a:p>
            <a:pPr>
              <a:defRPr/>
            </a:pPr>
            <a:r>
              <a:rPr/>
              <a:t>Présentation du niveau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6E589A6-1D76-9A21-C51E-6BCEAD4FEC2E}" type="slidenum">
              <a:rPr lang="ru-RU"/>
              <a:t>14</a:t>
            </a:fld>
            <a:endParaRPr lang="ru-RU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3386" y="58977"/>
            <a:ext cx="7531980" cy="5728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3016" y="6538914"/>
            <a:ext cx="10482264" cy="534087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/>
              <a:t>Présentation du niveau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1C1C5E-70AB-FD5F-8C11-92BB94BADEA7}" type="slidenum">
              <a:rPr lang="ru-RU"/>
              <a:t>15</a:t>
            </a:fld>
            <a:endParaRPr lang="ru-RU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7404" y="166807"/>
            <a:ext cx="7963300" cy="60385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dirty="0" err="1"/>
              <a:t>Présentation</a:t>
            </a:r>
            <a:r>
              <a:rPr dirty="0"/>
              <a:t> du </a:t>
            </a:r>
            <a:r>
              <a:rPr dirty="0" err="1"/>
              <a:t>niveau</a:t>
            </a:r>
            <a:endParaRPr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AFF502C-9490-3341-914E-70DD7099263D}" type="slidenum">
              <a:rPr lang="ru-RU"/>
              <a:t>16</a:t>
            </a:fld>
            <a:endParaRPr lang="ru-RU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9251" y="2282404"/>
            <a:ext cx="6981823" cy="28479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70470" y="1653395"/>
            <a:ext cx="4143375" cy="3047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dirty="0" err="1"/>
              <a:t>Présentation</a:t>
            </a:r>
            <a:r>
              <a:rPr dirty="0"/>
              <a:t> du </a:t>
            </a:r>
            <a:r>
              <a:rPr dirty="0" err="1"/>
              <a:t>niveau</a:t>
            </a:r>
            <a:endParaRPr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D7FA9D-6B78-5C70-D57D-F2767BF911B2}" type="slidenum">
              <a:rPr lang="ru-RU"/>
              <a:t>17</a:t>
            </a:fld>
            <a:endParaRPr lang="ru-RU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0530" y="1434308"/>
            <a:ext cx="11677648" cy="4857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E7C95E-2480-60ED-E50D-F17C3C820489}" type="slidenum">
              <a:rPr lang="ru-RU"/>
              <a:t>18</a:t>
            </a:fld>
            <a:endParaRPr lang="ru-RU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96102" y="1491874"/>
            <a:ext cx="7496173" cy="53625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787828" y="274637"/>
            <a:ext cx="10588756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dirty="0" err="1"/>
              <a:t>Présentation</a:t>
            </a:r>
            <a:r>
              <a:rPr dirty="0"/>
              <a:t> du </a:t>
            </a:r>
            <a:r>
              <a:rPr dirty="0" err="1"/>
              <a:t>niveau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dirty="0" err="1"/>
              <a:t>Présentation</a:t>
            </a:r>
            <a:r>
              <a:rPr dirty="0"/>
              <a:t> du </a:t>
            </a:r>
            <a:r>
              <a:rPr dirty="0" err="1"/>
              <a:t>niveau</a:t>
            </a:r>
            <a:endParaRPr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B23007C-8680-A43B-4C67-025C603C808F}" type="slidenum">
              <a:rPr lang="ru-RU"/>
              <a:t>19</a:t>
            </a:fld>
            <a:endParaRPr lang="ru-RU"/>
          </a:p>
        </p:txBody>
      </p:sp>
      <p:sp>
        <p:nvSpPr>
          <p:cNvPr id="6" name=" 5"/>
          <p:cNvSpPr/>
          <p:nvPr/>
        </p:nvSpPr>
        <p:spPr bwMode="auto">
          <a:xfrm>
            <a:off x="1083667" y="2245023"/>
            <a:ext cx="8178015" cy="4572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Évaluer un écart entre le comportement du réel et les résultats fournis par le modèle en fonction des paramètres proposés, conclure sur la validité du modèle</a:t>
            </a:r>
          </a:p>
        </p:txBody>
      </p:sp>
      <p:sp>
        <p:nvSpPr>
          <p:cNvPr id="7" name=" 6"/>
          <p:cNvSpPr/>
          <p:nvPr/>
        </p:nvSpPr>
        <p:spPr bwMode="auto">
          <a:xfrm>
            <a:off x="1083667" y="1918529"/>
            <a:ext cx="1376536" cy="27435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2I2D de 36 élèves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23341" y="2983851"/>
            <a:ext cx="6200775" cy="10382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3341" y="4315407"/>
            <a:ext cx="6629400" cy="216217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231224" y="2983851"/>
            <a:ext cx="4985543" cy="1827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551384" y="2060848"/>
            <a:ext cx="10588757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dirty="0" smtClean="0"/>
              <a:t>Présentation du support 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B962479-C167-A742-86C4-851038CB89A1}" type="slidenum">
              <a:rPr lang="fr-FR"/>
              <a:t>2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dirty="0" err="1"/>
              <a:t>objectifs</a:t>
            </a:r>
            <a:r>
              <a:rPr dirty="0"/>
              <a:t> </a:t>
            </a:r>
            <a:r>
              <a:rPr dirty="0" err="1"/>
              <a:t>pédagogiques</a:t>
            </a:r>
            <a:endParaRPr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B1C51C4-726F-594A-F9A5-38342EB98703}" type="slidenum">
              <a:rPr lang="ru-RU"/>
              <a:t>20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dirty="0" err="1"/>
              <a:t>objectifs</a:t>
            </a:r>
            <a:r>
              <a:rPr dirty="0"/>
              <a:t> </a:t>
            </a:r>
            <a:r>
              <a:rPr dirty="0" err="1"/>
              <a:t>pédagogiques</a:t>
            </a:r>
            <a:endParaRPr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740085-0925-C28B-D0A2-8B3D96B0CB6D}" type="slidenum">
              <a:rPr lang="ru-RU"/>
              <a:t>21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dirty="0" err="1"/>
              <a:t>Organisation</a:t>
            </a:r>
            <a:r>
              <a:rPr dirty="0"/>
              <a:t> de la </a:t>
            </a:r>
            <a:r>
              <a:rPr dirty="0" err="1"/>
              <a:t>séquence</a:t>
            </a:r>
            <a:r>
              <a:rPr dirty="0"/>
              <a:t>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C67E95-169F-A863-E00D-6CF236333B46}" type="slidenum">
              <a:rPr lang="ru-RU"/>
              <a:t>22</a:t>
            </a:fld>
            <a:endParaRPr lang="ru-RU"/>
          </a:p>
        </p:txBody>
      </p:sp>
      <p:graphicFrame>
        <p:nvGraphicFramePr>
          <p:cNvPr id="6" name="Tableau 5"/>
          <p:cNvGraphicFramePr>
            <a:graphicFrameLocks/>
          </p:cNvGraphicFramePr>
          <p:nvPr/>
        </p:nvGraphicFramePr>
        <p:xfrm>
          <a:off x="305593" y="1526379"/>
          <a:ext cx="10837332" cy="2834640"/>
        </p:xfrm>
        <a:graphic>
          <a:graphicData uri="http://schemas.openxmlformats.org/drawingml/2006/table">
            <a:tbl>
              <a:tblPr firstRow="1" bandRow="1">
                <a:tableStyleId>{50F397A3-B258-5DAB-9411-0EDA5D43B205}</a:tableStyleId>
              </a:tblPr>
              <a:tblGrid>
                <a:gridCol w="2709333"/>
                <a:gridCol w="2709333"/>
                <a:gridCol w="2709333"/>
                <a:gridCol w="2709333"/>
              </a:tblGrid>
              <a:tr h="365759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semaine 1  (C062)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semaine 2 (CO63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semaine 3 c06 4</a:t>
                      </a:r>
                    </a:p>
                  </a:txBody>
                  <a:tcPr/>
                </a:tc>
              </a:tr>
              <a:tr h="36575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Mardi (2h 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activation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Etude de cas selon spé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choisir un modèle de comportement théorique</a:t>
                      </a:r>
                    </a:p>
                  </a:txBody>
                  <a:tcPr/>
                </a:tc>
              </a:tr>
              <a:tr h="36575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jeudi (2h EF)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Présenter la pertinance du modèle en fonction de la spécialité (VMC, Robot...)</a:t>
                      </a:r>
                    </a:p>
                  </a:txBody>
                  <a:tcPr/>
                </a:tc>
              </a:tr>
              <a:tr h="36575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vendredi (2h 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Exposé en fonction des spe)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dirty="0"/>
                        <a:t>Evaluation formative</a:t>
                      </a:r>
                    </a:p>
                    <a:p>
                      <a:pPr>
                        <a:defRPr/>
                      </a:pPr>
                      <a:r>
                        <a:rPr dirty="0" err="1"/>
                        <a:t>Remédiation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/>
                        <a:t>evaluation sommative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07531" y="2426175"/>
            <a:ext cx="2409824" cy="2476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16244" y="1916588"/>
            <a:ext cx="1576161" cy="257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199839" y="59427"/>
            <a:ext cx="10176746" cy="67786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dirty="0"/>
              <a:t>Séance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2ED3FF-FB52-841B-97C6-CFBCC0993C34}" type="slidenum">
              <a:rPr lang="ru-RU"/>
              <a:t>23</a:t>
            </a:fld>
            <a:endParaRPr lang="ru-RU"/>
          </a:p>
        </p:txBody>
      </p:sp>
      <p:graphicFrame>
        <p:nvGraphicFramePr>
          <p:cNvPr id="6" name="Tableau 5"/>
          <p:cNvGraphicFramePr>
            <a:graphicFrameLocks/>
          </p:cNvGraphicFramePr>
          <p:nvPr/>
        </p:nvGraphicFramePr>
        <p:xfrm>
          <a:off x="576290" y="672140"/>
          <a:ext cx="11258944" cy="7224336"/>
        </p:xfrm>
        <a:graphic>
          <a:graphicData uri="http://schemas.openxmlformats.org/drawingml/2006/table">
            <a:tbl>
              <a:tblPr firstRow="1" bandRow="1">
                <a:tableStyleId>{F525DA90-410F-F678-CC71-ADE5F13815BB}</a:tableStyleId>
              </a:tblPr>
              <a:tblGrid>
                <a:gridCol w="5629472"/>
                <a:gridCol w="5629472"/>
              </a:tblGrid>
              <a:tr h="93775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Mardi 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Seance semaine 3</a:t>
                      </a:r>
                    </a:p>
                  </a:txBody>
                  <a:tcPr/>
                </a:tc>
              </a:tr>
              <a:tr h="96174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Question directrice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identifier les échanges dans le PAC</a:t>
                      </a:r>
                    </a:p>
                  </a:txBody>
                  <a:tcPr/>
                </a:tc>
              </a:tr>
              <a:tr h="92505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activités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Identifier les flux d'énergie , de matière et d'info du système</a:t>
                      </a:r>
                    </a:p>
                    <a:p>
                      <a:pPr>
                        <a:defRPr/>
                      </a:pPr>
                      <a:r>
                        <a:rPr/>
                        <a:t>mesurer les grandeurs d'entrée et de sortie</a:t>
                      </a:r>
                    </a:p>
                    <a:p>
                      <a:pPr>
                        <a:defRPr/>
                      </a:pPr>
                      <a:r>
                        <a:rPr/>
                        <a:t>évaluer les écarts entre les mesures et comportement attendus</a:t>
                      </a:r>
                    </a:p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</a:tr>
              <a:tr h="92505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Démarche pédagogique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investigation </a:t>
                      </a:r>
                    </a:p>
                  </a:txBody>
                  <a:tcPr/>
                </a:tc>
              </a:tr>
              <a:tr h="92505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synthèse de connaissance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Approche système (environnement, frontières, système d’intérêt, points de vue), Notion de flux et de stock.</a:t>
                      </a:r>
                    </a:p>
                    <a:p>
                      <a:pPr>
                        <a:defRPr/>
                      </a:pPr>
                      <a:r>
                        <a:rPr lang="fr-FR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 Principaux flux de transfert de matière, d’énergie, d’information.</a:t>
                      </a:r>
                    </a:p>
                    <a:p>
                      <a:pPr>
                        <a:defRPr/>
                      </a:pPr>
                      <a:r>
                        <a:rPr lang="fr-FR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 Principes de caractérisation des flux, unités, calcul.</a:t>
                      </a:r>
                    </a:p>
                  </a:txBody>
                  <a:tcPr/>
                </a:tc>
              </a:tr>
              <a:tr h="92505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ressources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DT (PAC)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551384" y="2060848"/>
            <a:ext cx="10588757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B962479-C167-A742-86C4-851038CB89A1}" type="slidenum">
              <a:rPr lang="fr-FR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1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dirty="0"/>
              <a:t>Conclusion 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Système pluritechnique </a:t>
            </a:r>
          </a:p>
          <a:p>
            <a:pPr>
              <a:defRPr/>
            </a:pPr>
            <a:r>
              <a:rPr/>
              <a:t>valider les compétences du programme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5CEF264-3200-C822-7E84-69922FBDF980}" type="slidenum">
              <a:rPr lang="ru-RU"/>
              <a:t>25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dirty="0" err="1"/>
              <a:t>Présentation</a:t>
            </a:r>
            <a:r>
              <a:rPr dirty="0"/>
              <a:t> du support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A7CE40-3B78-6AFD-5C92-9E51F9FB97AC}" type="slidenum">
              <a:rPr lang="ru-RU"/>
              <a:t>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dirty="0" err="1"/>
              <a:t>Présentation</a:t>
            </a:r>
            <a:r>
              <a:rPr dirty="0"/>
              <a:t> du support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226777-631E-53D9-D9ED-0F19071BA20A}" type="slidenum">
              <a:rPr lang="ru-RU"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dirty="0" err="1"/>
              <a:t>Présentation</a:t>
            </a:r>
            <a:r>
              <a:rPr dirty="0"/>
              <a:t> du </a:t>
            </a:r>
            <a:r>
              <a:rPr dirty="0" smtClean="0"/>
              <a:t>support</a:t>
            </a:r>
            <a:endParaRPr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F1F3BA-2B6F-E2B3-E1A8-9547F84BF9CF}" type="slidenum">
              <a:rPr lang="ru-RU"/>
              <a:t>5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dirty="0" err="1"/>
              <a:t>Présentation</a:t>
            </a:r>
            <a:r>
              <a:rPr dirty="0"/>
              <a:t> du support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D9C3EF1-1285-836D-1FAA-96952A50138B}" type="slidenum">
              <a:rPr lang="ru-RU"/>
              <a:t>6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551384" y="2060848"/>
            <a:ext cx="10588757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dirty="0" smtClean="0"/>
              <a:t>Travaux réalisés 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B962479-C167-A742-86C4-851038CB89A1}" type="slidenum">
              <a:rPr lang="fr-FR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64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dirty="0" err="1"/>
              <a:t>Travaux</a:t>
            </a:r>
            <a:r>
              <a:rPr dirty="0"/>
              <a:t> </a:t>
            </a:r>
            <a:r>
              <a:rPr dirty="0" err="1"/>
              <a:t>realisés</a:t>
            </a:r>
            <a:r>
              <a:rPr dirty="0"/>
              <a:t> 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objectifs</a:t>
            </a:r>
            <a:r>
              <a:rPr dirty="0"/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347889-93F9-80F1-A564-F69FFAFBB12A}" type="slidenum">
              <a:rPr lang="ru-RU"/>
              <a:t>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dirty="0" err="1"/>
              <a:t>Travaux</a:t>
            </a:r>
            <a:r>
              <a:rPr dirty="0"/>
              <a:t> </a:t>
            </a:r>
            <a:r>
              <a:rPr dirty="0" err="1"/>
              <a:t>réalisés</a:t>
            </a:r>
            <a:endParaRPr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 smtClean="0"/>
              <a:t>Activité</a:t>
            </a:r>
            <a:endParaRPr sz="1200" b="0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4AAD8C-6894-EB7E-5B5A-1A85DF3A2178}" type="slidenum">
              <a:rPr lang="ru-RU"/>
              <a:t>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Official">
  <a:themeElements>
    <a:clrScheme name="Officia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310</Words>
  <Application>Microsoft Office PowerPoint</Application>
  <DocSecurity>0</DocSecurity>
  <PresentationFormat>Personnalisé</PresentationFormat>
  <Paragraphs>97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Official</vt:lpstr>
      <vt:lpstr>Sommaire</vt:lpstr>
      <vt:lpstr>Présentation du support </vt:lpstr>
      <vt:lpstr>Présentation du support</vt:lpstr>
      <vt:lpstr>Présentation du support </vt:lpstr>
      <vt:lpstr>Présentation du support</vt:lpstr>
      <vt:lpstr>Présentation du support</vt:lpstr>
      <vt:lpstr>Travaux réalisés </vt:lpstr>
      <vt:lpstr>Travaux realisés </vt:lpstr>
      <vt:lpstr>Travaux réalisés</vt:lpstr>
      <vt:lpstr>Travaux réalisés</vt:lpstr>
      <vt:lpstr>Travaux réalisés</vt:lpstr>
      <vt:lpstr>Travaux réalisés</vt:lpstr>
      <vt:lpstr>Exploitation pédagogique</vt:lpstr>
      <vt:lpstr>Présentation du niveau</vt:lpstr>
      <vt:lpstr>Présentation du niveau</vt:lpstr>
      <vt:lpstr>Présentation du niveau</vt:lpstr>
      <vt:lpstr>Présentation du niveau</vt:lpstr>
      <vt:lpstr>Présentation du niveau</vt:lpstr>
      <vt:lpstr>Présentation du niveau</vt:lpstr>
      <vt:lpstr>objectifs pédagogiques</vt:lpstr>
      <vt:lpstr>objectifs pédagogiques</vt:lpstr>
      <vt:lpstr>Organisation de la séquence </vt:lpstr>
      <vt:lpstr>Séance </vt:lpstr>
      <vt:lpstr>Conclusion</vt:lpstr>
      <vt:lpstr>Conclusion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subject/>
  <dc:creator/>
  <cp:keywords/>
  <dc:description/>
  <cp:lastModifiedBy>Cheikhouna</cp:lastModifiedBy>
  <cp:revision>15</cp:revision>
  <dcterms:created xsi:type="dcterms:W3CDTF">2012-12-03T06:56:55Z</dcterms:created>
  <dcterms:modified xsi:type="dcterms:W3CDTF">2021-06-20T06:21:44Z</dcterms:modified>
  <cp:category/>
  <dc:identifier/>
  <cp:contentStatus/>
  <dc:language/>
  <cp:version/>
</cp:coreProperties>
</file>