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64"/>
  </p:notesMasterIdLst>
  <p:handoutMasterIdLst>
    <p:handoutMasterId r:id="rId65"/>
  </p:handoutMasterIdLst>
  <p:sldIdLst>
    <p:sldId id="257" r:id="rId2"/>
    <p:sldId id="287" r:id="rId3"/>
    <p:sldId id="278" r:id="rId4"/>
    <p:sldId id="282" r:id="rId5"/>
    <p:sldId id="334" r:id="rId6"/>
    <p:sldId id="335" r:id="rId7"/>
    <p:sldId id="350" r:id="rId8"/>
    <p:sldId id="372" r:id="rId9"/>
    <p:sldId id="373" r:id="rId10"/>
    <p:sldId id="370" r:id="rId11"/>
    <p:sldId id="374" r:id="rId12"/>
    <p:sldId id="351" r:id="rId13"/>
    <p:sldId id="387" r:id="rId14"/>
    <p:sldId id="382" r:id="rId15"/>
    <p:sldId id="383" r:id="rId16"/>
    <p:sldId id="377" r:id="rId17"/>
    <p:sldId id="378" r:id="rId18"/>
    <p:sldId id="379" r:id="rId19"/>
    <p:sldId id="380" r:id="rId20"/>
    <p:sldId id="381" r:id="rId21"/>
    <p:sldId id="384" r:id="rId22"/>
    <p:sldId id="388" r:id="rId23"/>
    <p:sldId id="352" r:id="rId24"/>
    <p:sldId id="364" r:id="rId25"/>
    <p:sldId id="365" r:id="rId26"/>
    <p:sldId id="337" r:id="rId27"/>
    <p:sldId id="336" r:id="rId28"/>
    <p:sldId id="342" r:id="rId29"/>
    <p:sldId id="361" r:id="rId30"/>
    <p:sldId id="343" r:id="rId31"/>
    <p:sldId id="362" r:id="rId32"/>
    <p:sldId id="389" r:id="rId33"/>
    <p:sldId id="363" r:id="rId34"/>
    <p:sldId id="298" r:id="rId35"/>
    <p:sldId id="344" r:id="rId36"/>
    <p:sldId id="345" r:id="rId37"/>
    <p:sldId id="390" r:id="rId38"/>
    <p:sldId id="347" r:id="rId39"/>
    <p:sldId id="357" r:id="rId40"/>
    <p:sldId id="358" r:id="rId41"/>
    <p:sldId id="354" r:id="rId42"/>
    <p:sldId id="355" r:id="rId43"/>
    <p:sldId id="368" r:id="rId44"/>
    <p:sldId id="353" r:id="rId45"/>
    <p:sldId id="367" r:id="rId46"/>
    <p:sldId id="366" r:id="rId47"/>
    <p:sldId id="369" r:id="rId48"/>
    <p:sldId id="359" r:id="rId49"/>
    <p:sldId id="356" r:id="rId50"/>
    <p:sldId id="338" r:id="rId51"/>
    <p:sldId id="339" r:id="rId52"/>
    <p:sldId id="333" r:id="rId53"/>
    <p:sldId id="346" r:id="rId54"/>
    <p:sldId id="293" r:id="rId55"/>
    <p:sldId id="294" r:id="rId56"/>
    <p:sldId id="349" r:id="rId57"/>
    <p:sldId id="296" r:id="rId58"/>
    <p:sldId id="297" r:id="rId59"/>
    <p:sldId id="348" r:id="rId60"/>
    <p:sldId id="391" r:id="rId61"/>
    <p:sldId id="392" r:id="rId62"/>
    <p:sldId id="393" r:id="rId6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Jézéquel" initials="DJ" lastIdx="1" clrIdx="0">
    <p:extLst>
      <p:ext uri="{19B8F6BF-5375-455C-9EA6-DF929625EA0E}">
        <p15:presenceInfo xmlns:p15="http://schemas.microsoft.com/office/powerpoint/2012/main" userId="43942be0113bc6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D9A"/>
    <a:srgbClr val="17C3BF"/>
    <a:srgbClr val="B88C00"/>
    <a:srgbClr val="0B595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08" autoAdjust="0"/>
    <p:restoredTop sz="96229" autoAdjust="0"/>
  </p:normalViewPr>
  <p:slideViewPr>
    <p:cSldViewPr snapToGrid="0">
      <p:cViewPr varScale="1">
        <p:scale>
          <a:sx n="78" d="100"/>
          <a:sy n="78" d="100"/>
        </p:scale>
        <p:origin x="950" y="77"/>
      </p:cViewPr>
      <p:guideLst/>
    </p:cSldViewPr>
  </p:slideViewPr>
  <p:notesTextViewPr>
    <p:cViewPr>
      <p:scale>
        <a:sx n="1" d="1"/>
        <a:sy n="1" d="1"/>
      </p:scale>
      <p:origin x="0" y="0"/>
    </p:cViewPr>
  </p:notesTextViewPr>
  <p:notesViewPr>
    <p:cSldViewPr snapToGrid="0">
      <p:cViewPr varScale="1">
        <p:scale>
          <a:sx n="84" d="100"/>
          <a:sy n="84" d="100"/>
        </p:scale>
        <p:origin x="3828"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25DD5E7-CAB8-4F9F-B5AE-F40D528CD51F}"/>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3" name="Espace réservé de la date 2">
            <a:extLst>
              <a:ext uri="{FF2B5EF4-FFF2-40B4-BE49-F238E27FC236}">
                <a16:creationId xmlns:a16="http://schemas.microsoft.com/office/drawing/2014/main" id="{2D3D4892-A28C-4DB6-B9C4-6B6A19759774}"/>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7F9B8D-2EDC-41ED-9BCA-925FEB2D179A}" type="datetime1">
              <a:rPr lang="fr-FR"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27/06/2021</a:t>
            </a:fld>
            <a:endParaRPr lang="en-US" sz="1200" b="0" i="0" u="none" strike="noStrike" kern="1200" cap="none" spc="0" baseline="0">
              <a:solidFill>
                <a:srgbClr val="000000"/>
              </a:solidFill>
              <a:uFillTx/>
              <a:latin typeface="Calibri"/>
            </a:endParaRPr>
          </a:p>
        </p:txBody>
      </p:sp>
      <p:sp>
        <p:nvSpPr>
          <p:cNvPr id="4" name="Espace réservé du pied de page 3">
            <a:extLst>
              <a:ext uri="{FF2B5EF4-FFF2-40B4-BE49-F238E27FC236}">
                <a16:creationId xmlns:a16="http://schemas.microsoft.com/office/drawing/2014/main" id="{A057525F-32EE-4739-A681-CB16592696EE}"/>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5" name="Espace réservé du numéro de diapositive 4">
            <a:extLst>
              <a:ext uri="{FF2B5EF4-FFF2-40B4-BE49-F238E27FC236}">
                <a16:creationId xmlns:a16="http://schemas.microsoft.com/office/drawing/2014/main" id="{7D6B3037-1B93-46BF-A77E-EA50A060D29F}"/>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38AB00A-2DA0-4195-B6F0-4510A9748082}" type="slidenum">
              <a:t>‹N°›</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867403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C882CC3-4A1D-4902-B094-53E1D6F3EC36}"/>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Espace réservé de la date 2">
            <a:extLst>
              <a:ext uri="{FF2B5EF4-FFF2-40B4-BE49-F238E27FC236}">
                <a16:creationId xmlns:a16="http://schemas.microsoft.com/office/drawing/2014/main" id="{1E8E8990-328C-4F45-8DAE-C69A4E44141B}"/>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A7B7ABBD-19FB-4EED-AF89-F7C4B807F933}" type="datetime1">
              <a:rPr lang="fr-FR"/>
              <a:pPr lvl="0"/>
              <a:t>27/06/2021</a:t>
            </a:fld>
            <a:endParaRPr lang="en-US"/>
          </a:p>
        </p:txBody>
      </p:sp>
      <p:sp>
        <p:nvSpPr>
          <p:cNvPr id="4" name="Espace réservé de l’image des diapositives 3">
            <a:extLst>
              <a:ext uri="{FF2B5EF4-FFF2-40B4-BE49-F238E27FC236}">
                <a16:creationId xmlns:a16="http://schemas.microsoft.com/office/drawing/2014/main" id="{F66A96F2-8334-4372-889A-9A06D4095EF5}"/>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Espace réservé des commentaires 4">
            <a:extLst>
              <a:ext uri="{FF2B5EF4-FFF2-40B4-BE49-F238E27FC236}">
                <a16:creationId xmlns:a16="http://schemas.microsoft.com/office/drawing/2014/main" id="{80C5A9B5-2088-463E-9E6B-A2BBF84F611B}"/>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endParaRPr lang="en-US"/>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a:extLst>
              <a:ext uri="{FF2B5EF4-FFF2-40B4-BE49-F238E27FC236}">
                <a16:creationId xmlns:a16="http://schemas.microsoft.com/office/drawing/2014/main" id="{9B7EBA36-ECC7-409C-BACD-0ABEE130520C}"/>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Espace réservé du numéro de diapositive 6">
            <a:extLst>
              <a:ext uri="{FF2B5EF4-FFF2-40B4-BE49-F238E27FC236}">
                <a16:creationId xmlns:a16="http://schemas.microsoft.com/office/drawing/2014/main" id="{99139202-DB11-4EEB-A63A-FD7527EA087B}"/>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0374BA8A-E3EF-44FF-9A00-E0AC3DDA0683}" type="slidenum">
              <a:t>‹N°›</a:t>
            </a:fld>
            <a:endParaRPr lang="en-US"/>
          </a:p>
        </p:txBody>
      </p:sp>
    </p:spTree>
    <p:extLst>
      <p:ext uri="{BB962C8B-B14F-4D97-AF65-F5344CB8AC3E}">
        <p14:creationId xmlns:p14="http://schemas.microsoft.com/office/powerpoint/2010/main" val="197017689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4997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713B1792-989F-4972-BDE0-AF28D7AA924A}"/>
              </a:ext>
            </a:extLst>
          </p:cNvPr>
          <p:cNvSpPr/>
          <p:nvPr/>
        </p:nvSpPr>
        <p:spPr>
          <a:xfrm>
            <a:off x="0" y="0"/>
            <a:ext cx="3325906" cy="6858000"/>
          </a:xfrm>
          <a:prstGeom prst="rect">
            <a:avLst/>
          </a:prstGeom>
          <a:solidFill>
            <a:srgbClr val="139D9A"/>
          </a:solidFill>
          <a:ln cap="flat">
            <a:noFill/>
            <a:prstDash val="solid"/>
          </a:ln>
        </p:spPr>
        <p:txBody>
          <a:bodyPr lIns="0" tIns="0" rIns="0" bIns="0"/>
          <a:lstStyle/>
          <a:p>
            <a:endParaRPr lang="fr-FR"/>
          </a:p>
        </p:txBody>
      </p:sp>
      <p:sp>
        <p:nvSpPr>
          <p:cNvPr id="3" name="Titre 1">
            <a:extLst>
              <a:ext uri="{FF2B5EF4-FFF2-40B4-BE49-F238E27FC236}">
                <a16:creationId xmlns:a16="http://schemas.microsoft.com/office/drawing/2014/main" id="{9EDA13CF-619A-48FE-A52D-233A1910C9C7}"/>
              </a:ext>
            </a:extLst>
          </p:cNvPr>
          <p:cNvSpPr txBox="1">
            <a:spLocks noGrp="1"/>
          </p:cNvSpPr>
          <p:nvPr>
            <p:ph type="title"/>
          </p:nvPr>
        </p:nvSpPr>
        <p:spPr>
          <a:xfrm>
            <a:off x="319180" y="226423"/>
            <a:ext cx="2755714" cy="2093976"/>
          </a:xfrm>
          <a:prstGeom prst="rect">
            <a:avLst/>
          </a:prstGeom>
        </p:spPr>
        <p:txBody>
          <a:bodyPr/>
          <a:lstStyle>
            <a:lvl1pPr>
              <a:defRPr sz="3600">
                <a:solidFill>
                  <a:srgbClr val="FFFFFF"/>
                </a:solidFill>
                <a:latin typeface="Abadi" pitchFamily="34"/>
              </a:defRPr>
            </a:lvl1pPr>
          </a:lstStyle>
          <a:p>
            <a:pPr lvl="0"/>
            <a:r>
              <a:rPr lang="fr-FR" dirty="0"/>
              <a:t>Modifiez le style du titre</a:t>
            </a:r>
            <a:endParaRPr lang="en-US" dirty="0"/>
          </a:p>
        </p:txBody>
      </p:sp>
      <p:sp>
        <p:nvSpPr>
          <p:cNvPr id="4" name="Espace réservé du contenu 2">
            <a:extLst>
              <a:ext uri="{FF2B5EF4-FFF2-40B4-BE49-F238E27FC236}">
                <a16:creationId xmlns:a16="http://schemas.microsoft.com/office/drawing/2014/main" id="{DC3DFA9D-6274-481E-8404-9D14CA4A2EFD}"/>
              </a:ext>
            </a:extLst>
          </p:cNvPr>
          <p:cNvSpPr txBox="1">
            <a:spLocks noGrp="1"/>
          </p:cNvSpPr>
          <p:nvPr>
            <p:ph idx="1"/>
          </p:nvPr>
        </p:nvSpPr>
        <p:spPr>
          <a:xfrm>
            <a:off x="5458986" y="812801"/>
            <a:ext cx="5928347" cy="5294760"/>
          </a:xfrm>
          <a:prstGeom prst="rect">
            <a:avLst/>
          </a:prstGeo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3">
            <a:extLst>
              <a:ext uri="{FF2B5EF4-FFF2-40B4-BE49-F238E27FC236}">
                <a16:creationId xmlns:a16="http://schemas.microsoft.com/office/drawing/2014/main" id="{7A1EC594-AB34-45F9-BFFA-326B8C5AB550}"/>
              </a:ext>
            </a:extLst>
          </p:cNvPr>
          <p:cNvSpPr txBox="1">
            <a:spLocks noGrp="1"/>
          </p:cNvSpPr>
          <p:nvPr>
            <p:ph type="body" idx="2"/>
          </p:nvPr>
        </p:nvSpPr>
        <p:spPr>
          <a:xfrm>
            <a:off x="319180" y="2546823"/>
            <a:ext cx="2755714" cy="2299193"/>
          </a:xfrm>
          <a:prstGeom prst="rect">
            <a:avLst/>
          </a:prstGeom>
        </p:spPr>
        <p:txBody>
          <a:bodyPr lIns="91440" rIns="91440"/>
          <a:lstStyle>
            <a:lvl1pPr marL="0" indent="0">
              <a:buNone/>
              <a:defRPr sz="1800">
                <a:solidFill>
                  <a:srgbClr val="FFFFFF"/>
                </a:solidFill>
              </a:defRPr>
            </a:lvl1pPr>
          </a:lstStyle>
          <a:p>
            <a:pPr lvl="0"/>
            <a:r>
              <a:rPr lang="fr-FR"/>
              <a:t>Modifiez les styles du texte du masque</a:t>
            </a:r>
          </a:p>
        </p:txBody>
      </p:sp>
      <p:sp>
        <p:nvSpPr>
          <p:cNvPr id="6" name="Titre 2">
            <a:extLst>
              <a:ext uri="{FF2B5EF4-FFF2-40B4-BE49-F238E27FC236}">
                <a16:creationId xmlns:a16="http://schemas.microsoft.com/office/drawing/2014/main" id="{DBB27DAB-DD9B-4B80-981E-E0CEB13FCB2F}"/>
              </a:ext>
            </a:extLst>
          </p:cNvPr>
          <p:cNvSpPr txBox="1"/>
          <p:nvPr/>
        </p:nvSpPr>
        <p:spPr>
          <a:xfrm>
            <a:off x="319180" y="4975413"/>
            <a:ext cx="2234244" cy="1753190"/>
          </a:xfrm>
          <a:prstGeom prst="rect">
            <a:avLst/>
          </a:prstGeom>
          <a:noFill/>
          <a:ln cap="flat">
            <a:noFill/>
          </a:ln>
        </p:spPr>
        <p:txBody>
          <a:bodyPr vert="horz" wrap="square" lIns="91440" tIns="0" rIns="91440" bIns="0" anchor="b" anchorCtr="0" compatLnSpc="1">
            <a:noAutofit/>
          </a:bodyPr>
          <a:lstStyle/>
          <a:p>
            <a:pPr defTabSz="914400" rtl="0">
              <a:lnSpc>
                <a:spcPct val="90000"/>
              </a:lnSpc>
              <a:tabLst>
                <a:tab pos="11520004" algn="r"/>
              </a:tabLst>
              <a:defRPr sz="1800" b="0" i="0" u="none" strike="noStrike" kern="0" cap="none" spc="0" baseline="0">
                <a:solidFill>
                  <a:srgbClr val="000000"/>
                </a:solidFill>
                <a:uFillTx/>
              </a:defRPr>
            </a:pPr>
            <a:r>
              <a:rPr lang="fr-FR" sz="1400" kern="1200" spc="-50" dirty="0">
                <a:solidFill>
                  <a:srgbClr val="FFFFFF"/>
                </a:solidFill>
                <a:latin typeface="Arial" pitchFamily="34"/>
                <a:ea typeface="Times New Roman" pitchFamily="18"/>
              </a:rPr>
              <a:t>INSPE Le Mans </a:t>
            </a:r>
          </a:p>
          <a:p>
            <a:pPr defTabSz="914400" rtl="0">
              <a:lnSpc>
                <a:spcPct val="90000"/>
              </a:lnSpc>
              <a:spcBef>
                <a:spcPts val="600"/>
              </a:spcBef>
              <a:tabLst>
                <a:tab pos="11520004" algn="r"/>
              </a:tabLst>
              <a:defRPr sz="1800" b="0" i="0" u="none" strike="noStrike" kern="0" cap="none" spc="0" baseline="0">
                <a:solidFill>
                  <a:srgbClr val="000000"/>
                </a:solidFill>
                <a:uFillTx/>
              </a:defRPr>
            </a:pPr>
            <a:r>
              <a:rPr lang="fr-FR" sz="1400" kern="1200" spc="-50" dirty="0">
                <a:solidFill>
                  <a:srgbClr val="FFFFFF"/>
                </a:solidFill>
                <a:latin typeface="Arial" pitchFamily="34"/>
                <a:ea typeface="Times New Roman" pitchFamily="18"/>
              </a:rPr>
              <a:t>Master MEEF SI2D  </a:t>
            </a:r>
          </a:p>
          <a:p>
            <a:pPr defTabSz="914400" rtl="0">
              <a:lnSpc>
                <a:spcPct val="90000"/>
              </a:lnSpc>
              <a:spcBef>
                <a:spcPts val="600"/>
              </a:spcBef>
              <a:tabLst>
                <a:tab pos="11520004" algn="r"/>
              </a:tabLst>
              <a:defRPr sz="1800" b="0" i="0" u="none" strike="noStrike" kern="0" cap="none" spc="0" baseline="0">
                <a:solidFill>
                  <a:srgbClr val="000000"/>
                </a:solidFill>
                <a:uFillTx/>
              </a:defRPr>
            </a:pPr>
            <a:r>
              <a:rPr lang="fr-FR" sz="1400" kern="1200" spc="-50" dirty="0">
                <a:solidFill>
                  <a:srgbClr val="FFFFFF"/>
                </a:solidFill>
                <a:latin typeface="Arial" pitchFamily="34"/>
                <a:ea typeface="Times New Roman" pitchFamily="18"/>
              </a:rPr>
              <a:t>2020-2021</a:t>
            </a:r>
          </a:p>
          <a:p>
            <a:pPr defTabSz="914400" rtl="0">
              <a:lnSpc>
                <a:spcPct val="90000"/>
              </a:lnSpc>
              <a:tabLst>
                <a:tab pos="11520004" algn="r"/>
              </a:tabLst>
              <a:defRPr sz="1800" b="0" i="0" u="none" strike="noStrike" kern="0" cap="none" spc="0" baseline="0">
                <a:solidFill>
                  <a:srgbClr val="000000"/>
                </a:solidFill>
                <a:uFillTx/>
              </a:defRPr>
            </a:pPr>
            <a:endParaRPr lang="fr-FR" sz="1400" kern="1200" spc="-50" dirty="0">
              <a:solidFill>
                <a:srgbClr val="FFFFFF"/>
              </a:solidFill>
              <a:latin typeface="Arial" pitchFamily="34"/>
              <a:ea typeface="Times New Roman" pitchFamily="18"/>
            </a:endParaRPr>
          </a:p>
          <a:p>
            <a:pPr defTabSz="914400" rtl="0">
              <a:lnSpc>
                <a:spcPct val="90000"/>
              </a:lnSpc>
              <a:spcAft>
                <a:spcPts val="600"/>
              </a:spcAft>
              <a:tabLst>
                <a:tab pos="11520004" algn="r"/>
              </a:tabLst>
              <a:defRPr sz="1800" b="0" i="0" u="none" strike="noStrike" kern="0" cap="none" spc="0" baseline="0">
                <a:solidFill>
                  <a:srgbClr val="000000"/>
                </a:solidFill>
                <a:uFillTx/>
              </a:defRPr>
            </a:pPr>
            <a:r>
              <a:rPr lang="fr-FR" sz="1400" kern="1200" spc="-50" dirty="0">
                <a:solidFill>
                  <a:srgbClr val="FFFFFF"/>
                </a:solidFill>
                <a:latin typeface="Arial" pitchFamily="34"/>
                <a:ea typeface="Times New Roman" pitchFamily="18"/>
              </a:rPr>
              <a:t>Epreuve d’admission commune du CAPET : Oral</a:t>
            </a:r>
          </a:p>
          <a:p>
            <a:pPr defTabSz="914400" rtl="0">
              <a:lnSpc>
                <a:spcPct val="90000"/>
              </a:lnSpc>
              <a:spcAft>
                <a:spcPts val="600"/>
              </a:spcAft>
              <a:tabLst>
                <a:tab pos="11520004" algn="r"/>
              </a:tabLst>
              <a:defRPr sz="1800" b="0" i="0" u="none" strike="noStrike" kern="0" cap="none" spc="0" baseline="0">
                <a:solidFill>
                  <a:srgbClr val="000000"/>
                </a:solidFill>
                <a:uFillTx/>
              </a:defRPr>
            </a:pPr>
            <a:r>
              <a:rPr lang="fr-FR" sz="1400" kern="1200" spc="-50" dirty="0">
                <a:solidFill>
                  <a:srgbClr val="FFFFFF"/>
                </a:solidFill>
                <a:latin typeface="Arial" pitchFamily="34"/>
                <a:ea typeface="Times New Roman" pitchFamily="18"/>
              </a:rPr>
              <a:t> Diapo </a:t>
            </a:r>
            <a:fld id="{5F6791D9-1B1D-4B31-883B-AEF9A9FB38AA}" type="slidenum">
              <a:rPr lang="fr-FR" sz="1400" smtClean="0">
                <a:solidFill>
                  <a:schemeClr val="bg1"/>
                </a:solidFill>
              </a:rPr>
              <a:pPr defTabSz="914400" rtl="0">
                <a:lnSpc>
                  <a:spcPct val="90000"/>
                </a:lnSpc>
                <a:spcAft>
                  <a:spcPts val="600"/>
                </a:spcAft>
                <a:tabLst>
                  <a:tab pos="11520004" algn="r"/>
                </a:tabLst>
                <a:defRPr sz="1800" b="0" i="0" u="none" strike="noStrike" kern="0" cap="none" spc="0" baseline="0">
                  <a:solidFill>
                    <a:srgbClr val="000000"/>
                  </a:solidFill>
                  <a:uFillTx/>
                </a:defRPr>
              </a:pPr>
              <a:t>‹N°›</a:t>
            </a:fld>
            <a:endParaRPr lang="fr-FR" sz="1400" b="0" i="0" u="none" strike="noStrike" kern="1200" cap="none" spc="-50" baseline="0" dirty="0">
              <a:solidFill>
                <a:srgbClr val="FFFFFF"/>
              </a:solidFill>
              <a:uFillTx/>
              <a:latin typeface="Abadi" pitchFamily="34"/>
            </a:endParaRPr>
          </a:p>
        </p:txBody>
      </p:sp>
    </p:spTree>
    <p:extLst>
      <p:ext uri="{BB962C8B-B14F-4D97-AF65-F5344CB8AC3E}">
        <p14:creationId xmlns:p14="http://schemas.microsoft.com/office/powerpoint/2010/main" val="190917975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mage avec légende">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B0DDC1D3-D769-4E69-9188-5A70DAAE6586}"/>
              </a:ext>
            </a:extLst>
          </p:cNvPr>
          <p:cNvSpPr/>
          <p:nvPr/>
        </p:nvSpPr>
        <p:spPr>
          <a:xfrm>
            <a:off x="0" y="4578345"/>
            <a:ext cx="12188823" cy="2279654"/>
          </a:xfrm>
          <a:prstGeom prst="rect">
            <a:avLst/>
          </a:prstGeom>
          <a:solidFill>
            <a:schemeClr val="accent3">
              <a:lumMod val="75000"/>
            </a:schemeClr>
          </a:solidFill>
          <a:ln cap="flat">
            <a:noFill/>
            <a:prstDash val="solid"/>
          </a:ln>
        </p:spPr>
        <p:txBody>
          <a:bodyPr lIns="0" tIns="0" rIns="0" bIns="0"/>
          <a:lstStyle/>
          <a:p>
            <a:endParaRPr lang="fr-FR"/>
          </a:p>
        </p:txBody>
      </p:sp>
      <p:sp>
        <p:nvSpPr>
          <p:cNvPr id="3" name="Titre 1">
            <a:extLst>
              <a:ext uri="{FF2B5EF4-FFF2-40B4-BE49-F238E27FC236}">
                <a16:creationId xmlns:a16="http://schemas.microsoft.com/office/drawing/2014/main" id="{3CE5A58E-4AFD-4382-A6E1-BF76193ECF15}"/>
              </a:ext>
            </a:extLst>
          </p:cNvPr>
          <p:cNvSpPr txBox="1">
            <a:spLocks noGrp="1"/>
          </p:cNvSpPr>
          <p:nvPr>
            <p:ph type="title"/>
          </p:nvPr>
        </p:nvSpPr>
        <p:spPr>
          <a:xfrm>
            <a:off x="1097280" y="4799365"/>
            <a:ext cx="10341342" cy="743681"/>
          </a:xfrm>
          <a:prstGeom prst="rect">
            <a:avLst/>
          </a:prstGeom>
        </p:spPr>
        <p:txBody>
          <a:bodyPr tIns="0" bIns="0">
            <a:noAutofit/>
          </a:bodyPr>
          <a:lstStyle>
            <a:lvl1pPr>
              <a:defRPr sz="3600">
                <a:solidFill>
                  <a:srgbClr val="FFFFFF"/>
                </a:solidFill>
                <a:latin typeface="Abadi" pitchFamily="34"/>
              </a:defRPr>
            </a:lvl1pPr>
          </a:lstStyle>
          <a:p>
            <a:pPr lvl="0"/>
            <a:r>
              <a:rPr lang="fr-FR"/>
              <a:t>Modifiez le style du titre</a:t>
            </a:r>
            <a:endParaRPr lang="en-US"/>
          </a:p>
        </p:txBody>
      </p:sp>
      <p:sp>
        <p:nvSpPr>
          <p:cNvPr id="4" name="Espace réservé du texte 3">
            <a:extLst>
              <a:ext uri="{FF2B5EF4-FFF2-40B4-BE49-F238E27FC236}">
                <a16:creationId xmlns:a16="http://schemas.microsoft.com/office/drawing/2014/main" id="{34B153AB-63D6-42E7-9C71-8E0129A57DA3}"/>
              </a:ext>
            </a:extLst>
          </p:cNvPr>
          <p:cNvSpPr txBox="1">
            <a:spLocks noGrp="1"/>
          </p:cNvSpPr>
          <p:nvPr>
            <p:ph type="body" idx="4294967295"/>
          </p:nvPr>
        </p:nvSpPr>
        <p:spPr>
          <a:xfrm>
            <a:off x="1097280" y="5715000"/>
            <a:ext cx="10341342" cy="609603"/>
          </a:xfrm>
          <a:prstGeom prst="rect">
            <a:avLst/>
          </a:prstGeom>
        </p:spPr>
        <p:txBody>
          <a:bodyPr lIns="91440" tIns="0" rIns="91440" bIns="0"/>
          <a:lstStyle>
            <a:lvl1pPr marL="0" indent="0">
              <a:spcBef>
                <a:spcPts val="0"/>
              </a:spcBef>
              <a:spcAft>
                <a:spcPts val="600"/>
              </a:spcAft>
              <a:buNone/>
              <a:defRPr sz="1800">
                <a:solidFill>
                  <a:srgbClr val="FFFFFF"/>
                </a:solidFill>
              </a:defRPr>
            </a:lvl1pPr>
          </a:lstStyle>
          <a:p>
            <a:pPr lvl="0"/>
            <a:r>
              <a:rPr lang="fr-FR"/>
              <a:t>Cliquez pour modifier les styles du texte du masque</a:t>
            </a:r>
          </a:p>
        </p:txBody>
      </p:sp>
      <p:sp>
        <p:nvSpPr>
          <p:cNvPr id="5" name="Titre 2">
            <a:extLst>
              <a:ext uri="{FF2B5EF4-FFF2-40B4-BE49-F238E27FC236}">
                <a16:creationId xmlns:a16="http://schemas.microsoft.com/office/drawing/2014/main" id="{9873D0A1-CBF4-4F90-A500-422EA471B7A6}"/>
              </a:ext>
            </a:extLst>
          </p:cNvPr>
          <p:cNvSpPr txBox="1"/>
          <p:nvPr/>
        </p:nvSpPr>
        <p:spPr>
          <a:xfrm>
            <a:off x="1097280" y="6435629"/>
            <a:ext cx="10436239" cy="269967"/>
          </a:xfrm>
          <a:prstGeom prst="rect">
            <a:avLst/>
          </a:prstGeom>
          <a:noFill/>
          <a:ln cap="flat">
            <a:noFill/>
          </a:ln>
        </p:spPr>
        <p:txBody>
          <a:bodyPr vert="horz" wrap="square" lIns="91440" tIns="0" rIns="91440" bIns="0" anchor="b" anchorCtr="0" compatLnSpc="1">
            <a:noAutofit/>
          </a:bodyPr>
          <a:lstStyle/>
          <a:p>
            <a:pPr defTabSz="914400" rtl="0">
              <a:lnSpc>
                <a:spcPct val="90000"/>
              </a:lnSpc>
              <a:tabLst>
                <a:tab pos="11520004" algn="r"/>
              </a:tabLst>
              <a:defRPr sz="1800" b="0" i="0" u="none" strike="noStrike" kern="0" cap="none" spc="0" baseline="0">
                <a:solidFill>
                  <a:srgbClr val="000000"/>
                </a:solidFill>
                <a:uFillTx/>
              </a:defRPr>
            </a:pPr>
            <a:r>
              <a:rPr lang="fr-FR" sz="1400" kern="1200" spc="-50" dirty="0">
                <a:solidFill>
                  <a:srgbClr val="FFFFFF"/>
                </a:solidFill>
                <a:latin typeface="Arial" pitchFamily="34"/>
                <a:ea typeface="Times New Roman" pitchFamily="18"/>
              </a:rPr>
              <a:t>INSPE Le Mans - Master MEEF SI2D / 2020-2021 	Epreuve d’admission commune du CAPET : Oral /  Diapo </a:t>
            </a:r>
            <a:fld id="{5F6791D9-1B1D-4B31-883B-AEF9A9FB38AA}" type="slidenum">
              <a:rPr lang="fr-FR" sz="1400" smtClean="0">
                <a:solidFill>
                  <a:schemeClr val="bg1"/>
                </a:solidFill>
              </a:rPr>
              <a:pPr defTabSz="914400" rtl="0">
                <a:lnSpc>
                  <a:spcPct val="90000"/>
                </a:lnSpc>
                <a:tabLst>
                  <a:tab pos="11520004" algn="r"/>
                </a:tabLst>
                <a:defRPr sz="1800" b="0" i="0" u="none" strike="noStrike" kern="0" cap="none" spc="0" baseline="0">
                  <a:solidFill>
                    <a:srgbClr val="000000"/>
                  </a:solidFill>
                  <a:uFillTx/>
                </a:defRPr>
              </a:pPr>
              <a:t>‹N°›</a:t>
            </a:fld>
            <a:r>
              <a:rPr lang="fr-FR" sz="1400" kern="1200" spc="-50" dirty="0">
                <a:solidFill>
                  <a:srgbClr val="FFFFFF"/>
                </a:solidFill>
                <a:latin typeface="Arial" pitchFamily="34"/>
                <a:ea typeface="Times New Roman" pitchFamily="18"/>
              </a:rPr>
              <a:t>   </a:t>
            </a:r>
            <a:endParaRPr lang="fr-FR" sz="1400" b="0" i="0" u="none" strike="noStrike" kern="1200" cap="none" spc="-50" baseline="0" dirty="0">
              <a:solidFill>
                <a:srgbClr val="FFFFFF"/>
              </a:solidFill>
              <a:uFillTx/>
              <a:latin typeface="Abadi" pitchFamily="34"/>
            </a:endParaRPr>
          </a:p>
        </p:txBody>
      </p:sp>
      <p:sp>
        <p:nvSpPr>
          <p:cNvPr id="6" name="Espace réservé du contenu 2">
            <a:extLst>
              <a:ext uri="{FF2B5EF4-FFF2-40B4-BE49-F238E27FC236}">
                <a16:creationId xmlns:a16="http://schemas.microsoft.com/office/drawing/2014/main" id="{A4533549-2642-4A0D-A0B1-57FBF77E5598}"/>
              </a:ext>
            </a:extLst>
          </p:cNvPr>
          <p:cNvSpPr txBox="1">
            <a:spLocks noGrp="1"/>
          </p:cNvSpPr>
          <p:nvPr>
            <p:ph idx="4294967295"/>
          </p:nvPr>
        </p:nvSpPr>
        <p:spPr>
          <a:xfrm>
            <a:off x="1065211" y="425525"/>
            <a:ext cx="10058400" cy="3760890"/>
          </a:xfrm>
          <a:prstGeom prst="rect">
            <a:avLst/>
          </a:prstGeo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3402275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blank" userDrawn="1">
  <p:cSld name="Blank Slide">
    <p:spTree>
      <p:nvGrpSpPr>
        <p:cNvPr id="1" name=""/>
        <p:cNvGrpSpPr/>
        <p:nvPr/>
      </p:nvGrpSpPr>
      <p:grpSpPr bwMode="auto">
        <a:xfrm>
          <a:off x="0" y="0"/>
          <a:ext cx="0" cy="0"/>
          <a:chOff x="0" y="0"/>
          <a:chExt cx="0" cy="0"/>
        </a:xfrm>
      </p:grpSpPr>
      <p:sp>
        <p:nvSpPr>
          <p:cNvPr id="4" name="Shape 3074"/>
          <p:cNvSpPr>
            <a:spLocks noGrp="1"/>
          </p:cNvSpPr>
          <p:nvPr>
            <p:ph type="sldNum"/>
          </p:nvPr>
        </p:nvSpPr>
        <p:spPr bwMode="auto">
          <a:xfrm>
            <a:off x="319046" y="4975226"/>
            <a:ext cx="2233321" cy="1752599"/>
          </a:xfrm>
          <a:prstGeom prst="rect">
            <a:avLst/>
          </a:prstGeom>
          <a:noFill/>
        </p:spPr>
        <p:txBody>
          <a:bodyPr lIns="90000" tIns="0" rIns="90000" bIns="0" anchor="b"/>
          <a:lstStyle>
            <a:lvl1pPr marL="0" indent="0" algn="l" defTabSz="449217">
              <a:lnSpc>
                <a:spcPct val="100000"/>
              </a:lnSpc>
              <a:buNone/>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sz="1800">
                <a:solidFill>
                  <a:srgbClr val="000000"/>
                </a:solidFill>
                <a:latin typeface="Calibri"/>
                <a:ea typeface="Microsoft YaHei"/>
              </a:defRPr>
            </a:lvl1pPr>
            <a:lvl2pPr marL="742876" indent="-285721" algn="l" defTabSz="449217">
              <a:lnSpc>
                <a:spcPct val="100000"/>
              </a:lnSpc>
              <a:buNone/>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sz="1800">
                <a:solidFill>
                  <a:srgbClr val="000000"/>
                </a:solidFill>
                <a:latin typeface="Calibri"/>
                <a:ea typeface="Microsoft YaHei"/>
              </a:defRPr>
            </a:lvl2pPr>
            <a:lvl3pPr marL="1142886" indent="-228577" algn="l" defTabSz="449217">
              <a:lnSpc>
                <a:spcPct val="100000"/>
              </a:lnSpc>
              <a:buNone/>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sz="1800">
                <a:solidFill>
                  <a:srgbClr val="000000"/>
                </a:solidFill>
                <a:latin typeface="Calibri"/>
                <a:ea typeface="Microsoft YaHei"/>
              </a:defRPr>
            </a:lvl3pPr>
            <a:lvl4pPr marL="1600040" indent="-228577" algn="l" defTabSz="449217">
              <a:lnSpc>
                <a:spcPct val="100000"/>
              </a:lnSpc>
              <a:buNone/>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sz="1800">
                <a:solidFill>
                  <a:srgbClr val="000000"/>
                </a:solidFill>
                <a:latin typeface="Calibri"/>
                <a:ea typeface="Microsoft YaHei"/>
              </a:defRPr>
            </a:lvl4pPr>
            <a:lvl5pPr marL="2057194" indent="-228577" algn="l" defTabSz="449217">
              <a:lnSpc>
                <a:spcPct val="100000"/>
              </a:lnSpc>
              <a:buNone/>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sz="1800">
                <a:solidFill>
                  <a:srgbClr val="000000"/>
                </a:solidFill>
                <a:latin typeface="Calibri"/>
                <a:ea typeface="Microsoft YaHei"/>
              </a:defRPr>
            </a:lvl5pPr>
            <a:lvl6pPr>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lang="en-GB" sz="1800"/>
            </a:lvl6pPr>
            <a:lvl7pPr>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lang="en-GB" sz="1800"/>
            </a:lvl7pPr>
            <a:lvl8pPr>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lang="en-GB" sz="1800"/>
            </a:lvl8pPr>
            <a:lvl9pPr>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lang="en-GB" sz="1800"/>
            </a:lvl9pPr>
          </a:lstStyle>
          <a:p>
            <a:pPr defTabSz="914309">
              <a:lnSpc>
                <a:spcPct val="90000"/>
              </a:lnSpc>
              <a:tabLst>
                <a:tab pos="11518852" algn="r"/>
              </a:tabLst>
              <a:defRPr sz="1800" b="0" i="0" u="none" strike="noStrike" kern="0" cap="none" spc="0" baseline="0">
                <a:solidFill>
                  <a:srgbClr val="000000"/>
                </a:solidFill>
                <a:uFillTx/>
              </a:defRPr>
            </a:pPr>
            <a:r>
              <a:rPr lang="fr-FR" sz="1400" kern="0" spc="-50">
                <a:solidFill>
                  <a:srgbClr val="FFFFFF"/>
                </a:solidFill>
                <a:latin typeface="Arial" pitchFamily="34"/>
                <a:ea typeface="Times New Roman" pitchFamily="18"/>
              </a:rPr>
              <a:t>INSPE Le Mans </a:t>
            </a:r>
          </a:p>
          <a:p>
            <a:pPr defTabSz="914309">
              <a:lnSpc>
                <a:spcPct val="90000"/>
              </a:lnSpc>
              <a:spcBef>
                <a:spcPts val="600"/>
              </a:spcBef>
              <a:tabLst>
                <a:tab pos="11518852" algn="r"/>
              </a:tabLst>
              <a:defRPr sz="1800" b="0" i="0" u="none" strike="noStrike" kern="0" cap="none" spc="0" baseline="0">
                <a:solidFill>
                  <a:srgbClr val="000000"/>
                </a:solidFill>
                <a:uFillTx/>
              </a:defRPr>
            </a:pPr>
            <a:r>
              <a:rPr lang="fr-FR" sz="1400" kern="0" spc="-50">
                <a:solidFill>
                  <a:srgbClr val="FFFFFF"/>
                </a:solidFill>
                <a:latin typeface="Arial" pitchFamily="34"/>
                <a:ea typeface="Times New Roman" pitchFamily="18"/>
              </a:rPr>
              <a:t>Master MEEF SI2D  </a:t>
            </a:r>
          </a:p>
          <a:p>
            <a:pPr defTabSz="914309">
              <a:lnSpc>
                <a:spcPct val="90000"/>
              </a:lnSpc>
              <a:spcBef>
                <a:spcPts val="600"/>
              </a:spcBef>
              <a:tabLst>
                <a:tab pos="11518852" algn="r"/>
              </a:tabLst>
              <a:defRPr sz="1800" b="0" i="0" u="none" strike="noStrike" kern="0" cap="none" spc="0" baseline="0">
                <a:solidFill>
                  <a:srgbClr val="000000"/>
                </a:solidFill>
                <a:uFillTx/>
              </a:defRPr>
            </a:pPr>
            <a:r>
              <a:rPr lang="fr-FR" sz="1400" kern="0" spc="-50">
                <a:solidFill>
                  <a:srgbClr val="FFFFFF"/>
                </a:solidFill>
                <a:latin typeface="Arial" pitchFamily="34"/>
                <a:ea typeface="Times New Roman" pitchFamily="18"/>
              </a:rPr>
              <a:t>2020-2021</a:t>
            </a:r>
          </a:p>
          <a:p>
            <a:pPr defTabSz="914309">
              <a:lnSpc>
                <a:spcPct val="90000"/>
              </a:lnSpc>
              <a:tabLst>
                <a:tab pos="11518852" algn="r"/>
              </a:tabLst>
              <a:defRPr sz="1800" b="0" i="0" u="none" strike="noStrike" kern="0" cap="none" spc="0" baseline="0">
                <a:solidFill>
                  <a:srgbClr val="000000"/>
                </a:solidFill>
                <a:uFillTx/>
              </a:defRPr>
            </a:pPr>
            <a:endParaRPr lang="fr-FR" sz="1400" kern="0" spc="-50">
              <a:solidFill>
                <a:srgbClr val="FFFFFF"/>
              </a:solidFill>
              <a:latin typeface="Arial" pitchFamily="34"/>
              <a:ea typeface="Times New Roman" pitchFamily="18"/>
            </a:endParaRPr>
          </a:p>
          <a:p>
            <a:pPr defTabSz="914309">
              <a:lnSpc>
                <a:spcPct val="90000"/>
              </a:lnSpc>
              <a:spcAft>
                <a:spcPts val="600"/>
              </a:spcAft>
              <a:tabLst>
                <a:tab pos="11518852" algn="r"/>
              </a:tabLst>
              <a:defRPr sz="1800" b="0" i="0" u="none" strike="noStrike" kern="0" cap="none" spc="0" baseline="0">
                <a:solidFill>
                  <a:srgbClr val="000000"/>
                </a:solidFill>
                <a:uFillTx/>
              </a:defRPr>
            </a:pPr>
            <a:r>
              <a:rPr lang="fr-FR" sz="1400" kern="0" spc="-50">
                <a:solidFill>
                  <a:srgbClr val="FFFFFF"/>
                </a:solidFill>
                <a:latin typeface="Arial" pitchFamily="34"/>
                <a:ea typeface="Times New Roman" pitchFamily="18"/>
              </a:rPr>
              <a:t>Epreuve d’admission commune du CAPET : Oral</a:t>
            </a:r>
          </a:p>
          <a:p>
            <a:pPr defTabSz="914309">
              <a:lnSpc>
                <a:spcPct val="90000"/>
              </a:lnSpc>
              <a:spcAft>
                <a:spcPts val="600"/>
              </a:spcAft>
              <a:tabLst>
                <a:tab pos="11518852" algn="r"/>
              </a:tabLst>
              <a:defRPr sz="1800" b="0" i="0" u="none" strike="noStrike" kern="0" cap="none" spc="0" baseline="0">
                <a:solidFill>
                  <a:srgbClr val="000000"/>
                </a:solidFill>
                <a:uFillTx/>
              </a:defRPr>
            </a:pPr>
            <a:r>
              <a:rPr lang="fr-FR" sz="1400" kern="0" spc="-50">
                <a:solidFill>
                  <a:srgbClr val="FFFFFF"/>
                </a:solidFill>
                <a:latin typeface="Arial" pitchFamily="34"/>
                <a:ea typeface="Times New Roman" pitchFamily="18"/>
              </a:rPr>
              <a:t> Diapo </a:t>
            </a:r>
            <a:fld id="{5F6791D9-1B1D-4B31-883B-AEF9A9FB38AA}" type="slidenum">
              <a:rPr lang="fr-FR" sz="1400" kern="0" smtClean="0">
                <a:solidFill>
                  <a:schemeClr val="bg1"/>
                </a:solidFill>
              </a:rPr>
              <a:pPr defTabSz="914309">
                <a:lnSpc>
                  <a:spcPct val="90000"/>
                </a:lnSpc>
                <a:spcAft>
                  <a:spcPts val="600"/>
                </a:spcAft>
                <a:tabLst>
                  <a:tab pos="11518852" algn="r"/>
                </a:tabLst>
                <a:defRPr sz="1800" b="0" i="0" u="none" strike="noStrike" kern="0" cap="none" spc="0" baseline="0">
                  <a:solidFill>
                    <a:srgbClr val="000000"/>
                  </a:solidFill>
                  <a:uFillTx/>
                </a:defRPr>
              </a:pPr>
              <a:t>‹N°›</a:t>
            </a:fld>
            <a:r>
              <a:rPr lang="fr-FR" sz="1400" kern="0" spc="-50">
                <a:solidFill>
                  <a:srgbClr val="FFFFFF"/>
                </a:solidFill>
                <a:latin typeface="Arial" pitchFamily="34"/>
                <a:ea typeface="Times New Roman" pitchFamily="18"/>
              </a:rPr>
              <a:t>   </a:t>
            </a:r>
            <a:endParaRPr lang="fr-FR" sz="1400" kern="0" spc="-50" dirty="0">
              <a:solidFill>
                <a:srgbClr val="FFFFFF"/>
              </a:solidFill>
              <a:latin typeface="Abadi" pitchFamily="34"/>
            </a:endParaRPr>
          </a:p>
        </p:txBody>
      </p:sp>
    </p:spTree>
    <p:extLst>
      <p:ext uri="{BB962C8B-B14F-4D97-AF65-F5344CB8AC3E}">
        <p14:creationId xmlns:p14="http://schemas.microsoft.com/office/powerpoint/2010/main" val="26665022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Lst>
  <p:txStyles>
    <p:titleStyle>
      <a:lvl1pPr marL="0" marR="0" lvl="0" indent="0" algn="l" defTabSz="914400" rtl="0" fontAlgn="auto" hangingPunct="1">
        <a:lnSpc>
          <a:spcPct val="90000"/>
        </a:lnSpc>
        <a:spcBef>
          <a:spcPts val="0"/>
        </a:spcBef>
        <a:spcAft>
          <a:spcPts val="0"/>
        </a:spcAft>
        <a:buNone/>
        <a:tabLst/>
        <a:defRPr lang="fr-FR" sz="4700" b="0" i="0" u="none" strike="noStrike" kern="1200" cap="none" spc="-50" baseline="0">
          <a:solidFill>
            <a:srgbClr val="404040"/>
          </a:solidFill>
          <a:uFillTx/>
          <a:latin typeface="Bookman Old Style"/>
        </a:defRPr>
      </a:lvl1pPr>
    </p:titleStyle>
    <p:bodyStyle>
      <a:lvl1pPr marL="91440" marR="0" lvl="0" indent="-91440" algn="l" defTabSz="914400" rtl="0" fontAlgn="auto" hangingPunct="1">
        <a:lnSpc>
          <a:spcPct val="110000"/>
        </a:lnSpc>
        <a:spcBef>
          <a:spcPts val="1200"/>
        </a:spcBef>
        <a:spcAft>
          <a:spcPts val="200"/>
        </a:spcAft>
        <a:buClr>
          <a:srgbClr val="9BA8B7"/>
        </a:buClr>
        <a:buSzPct val="100000"/>
        <a:buFont typeface="Calibri" pitchFamily="34"/>
        <a:buChar char=" "/>
        <a:tabLst/>
        <a:defRPr lang="fr-FR" sz="1900" b="0" i="0" u="none" strike="noStrike" kern="1200" cap="none" spc="0" baseline="0">
          <a:solidFill>
            <a:srgbClr val="404040"/>
          </a:solidFill>
          <a:uFillTx/>
          <a:latin typeface="Franklin Gothic Book"/>
        </a:defRPr>
      </a:lvl1pPr>
      <a:lvl2pPr marL="384048" marR="0" lvl="1" indent="-182880" algn="l" defTabSz="914400" rtl="0" fontAlgn="auto" hangingPunct="1">
        <a:lnSpc>
          <a:spcPct val="100000"/>
        </a:lnSpc>
        <a:spcBef>
          <a:spcPts val="200"/>
        </a:spcBef>
        <a:spcAft>
          <a:spcPts val="400"/>
        </a:spcAft>
        <a:buSzPct val="100000"/>
        <a:buFont typeface="Calibri" pitchFamily="34"/>
        <a:buChar char="◦"/>
        <a:tabLst/>
        <a:defRPr lang="fr-FR" sz="1700" b="0" i="0" u="none" strike="noStrike" kern="1200" cap="none" spc="0" baseline="0">
          <a:solidFill>
            <a:srgbClr val="404040"/>
          </a:solidFill>
          <a:uFillTx/>
          <a:latin typeface="Franklin Gothic Book"/>
        </a:defRPr>
      </a:lvl2pPr>
      <a:lvl3pPr marL="566928" marR="0" lvl="2" indent="-182880" algn="l" defTabSz="914400" rtl="0" fontAlgn="auto" hangingPunct="1">
        <a:lnSpc>
          <a:spcPct val="100000"/>
        </a:lnSpc>
        <a:spcBef>
          <a:spcPts val="200"/>
        </a:spcBef>
        <a:spcAft>
          <a:spcPts val="400"/>
        </a:spcAft>
        <a:buSzPct val="100000"/>
        <a:buFont typeface="Calibri" pitchFamily="34"/>
        <a:buChar char="◦"/>
        <a:tabLst/>
        <a:defRPr lang="fr-FR" sz="1300" b="0" i="0" u="none" strike="noStrike" kern="1200" cap="none" spc="0" baseline="0">
          <a:solidFill>
            <a:srgbClr val="404040"/>
          </a:solidFill>
          <a:uFillTx/>
          <a:latin typeface="Franklin Gothic Book"/>
        </a:defRPr>
      </a:lvl3pPr>
      <a:lvl4pPr marL="749808" marR="0" lvl="3" indent="-182880" algn="l" defTabSz="914400" rtl="0" fontAlgn="auto" hangingPunct="1">
        <a:lnSpc>
          <a:spcPct val="100000"/>
        </a:lnSpc>
        <a:spcBef>
          <a:spcPts val="200"/>
        </a:spcBef>
        <a:spcAft>
          <a:spcPts val="400"/>
        </a:spcAft>
        <a:buSzPct val="100000"/>
        <a:buFont typeface="Calibri" pitchFamily="34"/>
        <a:buChar char="◦"/>
        <a:tabLst/>
        <a:defRPr lang="fr-FR" sz="1300" b="0" i="0" u="none" strike="noStrike" kern="1200" cap="none" spc="0" baseline="0">
          <a:solidFill>
            <a:srgbClr val="404040"/>
          </a:solidFill>
          <a:uFillTx/>
          <a:latin typeface="Franklin Gothic Book"/>
        </a:defRPr>
      </a:lvl4pPr>
      <a:lvl5pPr marL="932688" marR="0" lvl="4" indent="-182880" algn="l" defTabSz="914400" rtl="0" fontAlgn="auto" hangingPunct="1">
        <a:lnSpc>
          <a:spcPct val="100000"/>
        </a:lnSpc>
        <a:spcBef>
          <a:spcPts val="200"/>
        </a:spcBef>
        <a:spcAft>
          <a:spcPts val="400"/>
        </a:spcAft>
        <a:buSzPct val="100000"/>
        <a:buFont typeface="Calibri" pitchFamily="34"/>
        <a:buChar char="◦"/>
        <a:tabLst/>
        <a:defRPr lang="fr-FR" sz="1300" b="0" i="0" u="none" strike="noStrike" kern="1200" cap="none" spc="0" baseline="0">
          <a:solidFill>
            <a:srgbClr val="404040"/>
          </a:solidFill>
          <a:uFillTx/>
          <a:latin typeface="Franklin Gothic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cache.media.education.gouv.fr/image/33/99/2/ok_268992.jpg"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education.gouv.fr/pid25535/bulletin_officiel.html?cid_bo=7306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2">
    <p:bg>
      <p:bgPr>
        <a:solidFill>
          <a:srgbClr val="FFFFFF"/>
        </a:solidFill>
        <a:effectLst/>
      </p:bgPr>
    </p:bg>
    <p:spTree>
      <p:nvGrpSpPr>
        <p:cNvPr id="1" name=""/>
        <p:cNvGrpSpPr/>
        <p:nvPr/>
      </p:nvGrpSpPr>
      <p:grpSpPr>
        <a:xfrm>
          <a:off x="0" y="0"/>
          <a:ext cx="0" cy="0"/>
          <a:chOff x="0" y="0"/>
          <a:chExt cx="0" cy="0"/>
        </a:xfrm>
      </p:grpSpPr>
      <p:sp>
        <p:nvSpPr>
          <p:cNvPr id="14" name="Shape 6146">
            <a:extLst>
              <a:ext uri="{FF2B5EF4-FFF2-40B4-BE49-F238E27FC236}">
                <a16:creationId xmlns:a16="http://schemas.microsoft.com/office/drawing/2014/main" id="{455A3BB6-4657-49CD-8F8B-144B99662C08}"/>
              </a:ext>
            </a:extLst>
          </p:cNvPr>
          <p:cNvSpPr>
            <a:spLocks/>
          </p:cNvSpPr>
          <p:nvPr/>
        </p:nvSpPr>
        <p:spPr bwMode="auto">
          <a:xfrm>
            <a:off x="5289550" y="2308225"/>
            <a:ext cx="5773737" cy="1892300"/>
          </a:xfrm>
          <a:prstGeom prst="rect">
            <a:avLst/>
          </a:prstGeom>
          <a:noFill/>
        </p:spPr>
        <p:txBody>
          <a:bodyPr lIns="91440" tIns="45720" rIns="91440" bIns="45720" anchor="b"/>
          <a:lstStyle>
            <a:lvl1pPr marL="0" indent="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1pPr>
            <a:lvl2pPr marL="742950" indent="-28575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2pPr>
            <a:lvl3pPr marL="11430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3pPr>
            <a:lvl4pPr marL="16002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4pPr>
            <a:lvl5pPr marL="20574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nSpc>
                <a:spcPts val="4487"/>
              </a:lnSpc>
              <a:spcBef>
                <a:spcPts val="1800"/>
              </a:spcBef>
              <a:spcAft>
                <a:spcPts val="4200"/>
              </a:spcAft>
              <a:buNone/>
              <a:defRPr/>
            </a:pPr>
            <a:br>
              <a:rPr lang="fr-FR" sz="4000" b="1" dirty="0">
                <a:solidFill>
                  <a:srgbClr val="082A75"/>
                </a:solidFill>
                <a:latin typeface="Arial"/>
                <a:ea typeface="MS Gothic"/>
              </a:rPr>
            </a:br>
            <a:r>
              <a:rPr lang="fr-FR" sz="4000" b="1" dirty="0">
                <a:solidFill>
                  <a:srgbClr val="089CA3"/>
                </a:solidFill>
                <a:latin typeface="Arial-ItalicMT"/>
                <a:ea typeface="Calibri"/>
              </a:rPr>
              <a:t>Titre</a:t>
            </a:r>
            <a:endParaRPr b="1" dirty="0">
              <a:solidFill>
                <a:srgbClr val="089CA3"/>
              </a:solidFill>
            </a:endParaRPr>
          </a:p>
        </p:txBody>
      </p:sp>
      <p:sp>
        <p:nvSpPr>
          <p:cNvPr id="15" name="Shape 6147">
            <a:extLst>
              <a:ext uri="{FF2B5EF4-FFF2-40B4-BE49-F238E27FC236}">
                <a16:creationId xmlns:a16="http://schemas.microsoft.com/office/drawing/2014/main" id="{81A76AA0-23C4-458C-A5E5-C3BBF0E3F835}"/>
              </a:ext>
            </a:extLst>
          </p:cNvPr>
          <p:cNvSpPr>
            <a:spLocks noGrp="1" noChangeShapeType="1"/>
          </p:cNvSpPr>
          <p:nvPr/>
        </p:nvSpPr>
        <p:spPr bwMode="auto">
          <a:xfrm>
            <a:off x="5427662" y="4295875"/>
            <a:ext cx="5635625" cy="1587"/>
          </a:xfrm>
          <a:custGeom>
            <a:avLst/>
            <a:gdLst>
              <a:gd name="gd0" fmla="val 65536"/>
              <a:gd name="gd1" fmla="val 0"/>
              <a:gd name="gd2" fmla="val 0"/>
              <a:gd name="gd3" fmla="val 21600"/>
              <a:gd name="gd4" fmla="val 21600"/>
              <a:gd name="gd5" fmla="*/ w 0 21600"/>
              <a:gd name="gd6" fmla="*/ h 0 21600"/>
              <a:gd name="gd7" fmla="*/ w 21600 21600"/>
              <a:gd name="gd8" fmla="*/ h 21600 21600"/>
            </a:gdLst>
            <a:ahLst/>
            <a:cxnLst/>
            <a:rect l="gd5" t="gd6" r="gd7" b="gd8"/>
            <a:pathLst>
              <a:path w="21600" h="21600" extrusionOk="0">
                <a:moveTo>
                  <a:pt x="gd1" y="gd2"/>
                </a:moveTo>
                <a:lnTo>
                  <a:pt x="gd3" y="gd4"/>
                </a:lnTo>
              </a:path>
              <a:path w="21600" h="21600" extrusionOk="0"/>
            </a:pathLst>
          </a:custGeom>
          <a:noFill/>
          <a:ln w="12600">
            <a:solidFill>
              <a:srgbClr val="404040"/>
            </a:solidFill>
            <a:miter/>
            <a:headEnd/>
            <a:tailEnd/>
          </a:ln>
        </p:spPr>
        <p:txBody>
          <a:bodyPr lIns="91440" tIns="45720" rIns="91440" bIns="45720"/>
          <a:lstStyle/>
          <a:p>
            <a:pPr>
              <a:defRPr/>
            </a:pPr>
            <a:endParaRPr/>
          </a:p>
        </p:txBody>
      </p:sp>
      <p:sp>
        <p:nvSpPr>
          <p:cNvPr id="16" name="Shape 6148">
            <a:extLst>
              <a:ext uri="{FF2B5EF4-FFF2-40B4-BE49-F238E27FC236}">
                <a16:creationId xmlns:a16="http://schemas.microsoft.com/office/drawing/2014/main" id="{A98FE4C4-E335-464B-B377-853B97398E8B}"/>
              </a:ext>
            </a:extLst>
          </p:cNvPr>
          <p:cNvSpPr>
            <a:spLocks/>
          </p:cNvSpPr>
          <p:nvPr/>
        </p:nvSpPr>
        <p:spPr bwMode="auto">
          <a:xfrm>
            <a:off x="5289550" y="4506905"/>
            <a:ext cx="6269037" cy="966787"/>
          </a:xfrm>
          <a:prstGeom prst="rect">
            <a:avLst/>
          </a:prstGeom>
          <a:noFill/>
        </p:spPr>
        <p:txBody>
          <a:bodyPr lIns="91440" tIns="45720" rIns="91440" bIns="45720" anchor="t"/>
          <a:lstStyle>
            <a:lvl1pPr marL="0" indent="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1pPr>
            <a:lvl2pPr marL="742950" indent="-28575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2pPr>
            <a:lvl3pPr marL="11430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3pPr>
            <a:lvl4pPr marL="16002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4pPr>
            <a:lvl5pPr marL="20574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nSpc>
                <a:spcPct val="90000"/>
              </a:lnSpc>
              <a:spcBef>
                <a:spcPts val="2400"/>
              </a:spcBef>
              <a:spcAft>
                <a:spcPts val="1200"/>
              </a:spcAft>
              <a:buNone/>
              <a:defRPr/>
            </a:pPr>
            <a:r>
              <a:rPr lang="fr-FR" sz="4400" dirty="0">
                <a:solidFill>
                  <a:schemeClr val="tx1"/>
                </a:solidFill>
                <a:latin typeface="Arial"/>
                <a:ea typeface="MS Gothic"/>
              </a:rPr>
              <a:t>Epreuve CAPET 2021</a:t>
            </a:r>
            <a:endParaRPr dirty="0">
              <a:solidFill>
                <a:schemeClr val="tx1"/>
              </a:solidFill>
            </a:endParaRPr>
          </a:p>
          <a:p>
            <a:pPr lvl="0">
              <a:lnSpc>
                <a:spcPct val="90000"/>
              </a:lnSpc>
              <a:spcBef>
                <a:spcPts val="2400"/>
              </a:spcBef>
              <a:spcAft>
                <a:spcPts val="1200"/>
              </a:spcAft>
              <a:buNone/>
              <a:defRPr/>
            </a:pPr>
            <a:endParaRPr dirty="0"/>
          </a:p>
          <a:p>
            <a:pPr lvl="0">
              <a:lnSpc>
                <a:spcPct val="90000"/>
              </a:lnSpc>
              <a:spcBef>
                <a:spcPts val="1200"/>
              </a:spcBef>
              <a:spcAft>
                <a:spcPts val="200"/>
              </a:spcAft>
              <a:buNone/>
              <a:defRPr/>
            </a:pPr>
            <a:endParaRPr dirty="0"/>
          </a:p>
        </p:txBody>
      </p:sp>
      <p:sp>
        <p:nvSpPr>
          <p:cNvPr id="17" name="Shape 6149">
            <a:extLst>
              <a:ext uri="{FF2B5EF4-FFF2-40B4-BE49-F238E27FC236}">
                <a16:creationId xmlns:a16="http://schemas.microsoft.com/office/drawing/2014/main" id="{252A1B73-DA3C-4FA0-A1E5-76D221E63AD9}"/>
              </a:ext>
            </a:extLst>
          </p:cNvPr>
          <p:cNvSpPr>
            <a:spLocks noGrp="1" noChangeShapeType="1"/>
          </p:cNvSpPr>
          <p:nvPr/>
        </p:nvSpPr>
        <p:spPr bwMode="auto">
          <a:xfrm flipV="1">
            <a:off x="5427662" y="5343625"/>
            <a:ext cx="5635625" cy="15875"/>
          </a:xfrm>
          <a:custGeom>
            <a:avLst/>
            <a:gdLst>
              <a:gd name="gd0" fmla="val 65536"/>
              <a:gd name="gd1" fmla="val 0"/>
              <a:gd name="gd2" fmla="val 0"/>
              <a:gd name="gd3" fmla="val 21600"/>
              <a:gd name="gd4" fmla="val 21600"/>
              <a:gd name="gd5" fmla="*/ w 0 21600"/>
              <a:gd name="gd6" fmla="*/ h 0 21600"/>
              <a:gd name="gd7" fmla="*/ w 21600 21600"/>
              <a:gd name="gd8" fmla="*/ h 21600 21600"/>
            </a:gdLst>
            <a:ahLst/>
            <a:cxnLst/>
            <a:rect l="gd5" t="gd6" r="gd7" b="gd8"/>
            <a:pathLst>
              <a:path w="21600" h="21600" extrusionOk="0">
                <a:moveTo>
                  <a:pt x="gd1" y="gd2"/>
                </a:moveTo>
                <a:lnTo>
                  <a:pt x="gd3" y="gd4"/>
                </a:lnTo>
              </a:path>
              <a:path w="21600" h="21600" extrusionOk="0"/>
            </a:pathLst>
          </a:custGeom>
          <a:noFill/>
          <a:ln w="12600">
            <a:solidFill>
              <a:srgbClr val="000000"/>
            </a:solidFill>
            <a:miter/>
            <a:headEnd/>
            <a:tailEnd/>
          </a:ln>
        </p:spPr>
        <p:txBody>
          <a:bodyPr lIns="91440" tIns="45720" rIns="91440" bIns="45720"/>
          <a:lstStyle/>
          <a:p>
            <a:pPr>
              <a:defRPr/>
            </a:pPr>
            <a:endParaRPr/>
          </a:p>
        </p:txBody>
      </p:sp>
      <p:sp>
        <p:nvSpPr>
          <p:cNvPr id="18" name="Shape 6151">
            <a:extLst>
              <a:ext uri="{FF2B5EF4-FFF2-40B4-BE49-F238E27FC236}">
                <a16:creationId xmlns:a16="http://schemas.microsoft.com/office/drawing/2014/main" id="{EC80AEE9-065C-4BFD-B620-D16A325E9185}"/>
              </a:ext>
            </a:extLst>
          </p:cNvPr>
          <p:cNvSpPr>
            <a:spLocks/>
          </p:cNvSpPr>
          <p:nvPr/>
        </p:nvSpPr>
        <p:spPr bwMode="auto">
          <a:xfrm>
            <a:off x="5289550" y="679450"/>
            <a:ext cx="3811587" cy="1848840"/>
          </a:xfrm>
          <a:prstGeom prst="rect">
            <a:avLst/>
          </a:prstGeom>
          <a:noFill/>
        </p:spPr>
        <p:txBody>
          <a:bodyPr lIns="90000" tIns="46800" rIns="90000" bIns="46800" anchor="t">
            <a:spAutoFit/>
          </a:bodyPr>
          <a:lstStyle>
            <a:lvl1pPr marL="0" indent="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1pPr>
            <a:lvl2pPr marL="742950" indent="-28575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2pPr>
            <a:lvl3pPr marL="11430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3pPr>
            <a:lvl4pPr marL="16002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4pPr>
            <a:lvl5pPr marL="20574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nSpc>
                <a:spcPct val="100000"/>
              </a:lnSpc>
              <a:buNone/>
              <a:defRPr/>
            </a:pPr>
            <a:r>
              <a:rPr lang="fr-FR" sz="3200" dirty="0">
                <a:solidFill>
                  <a:schemeClr val="tx1">
                    <a:lumMod val="85000"/>
                    <a:lumOff val="15000"/>
                  </a:schemeClr>
                </a:solidFill>
                <a:latin typeface="Arial"/>
                <a:ea typeface="MS Gothic"/>
              </a:rPr>
              <a:t>Épreuve d’admission commune : Oral</a:t>
            </a:r>
            <a:endParaRPr dirty="0">
              <a:solidFill>
                <a:schemeClr val="tx1">
                  <a:lumMod val="85000"/>
                  <a:lumOff val="15000"/>
                </a:schemeClr>
              </a:solidFill>
            </a:endParaRPr>
          </a:p>
          <a:p>
            <a:pPr lvl="0">
              <a:lnSpc>
                <a:spcPct val="100000"/>
              </a:lnSpc>
              <a:buNone/>
              <a:defRPr/>
            </a:pPr>
            <a:endParaRPr dirty="0"/>
          </a:p>
        </p:txBody>
      </p:sp>
      <p:pic>
        <p:nvPicPr>
          <p:cNvPr id="19" name="Image 18">
            <a:extLst>
              <a:ext uri="{FF2B5EF4-FFF2-40B4-BE49-F238E27FC236}">
                <a16:creationId xmlns:a16="http://schemas.microsoft.com/office/drawing/2014/main" id="{18EDAFBF-23DE-40DF-A076-67FD6FD03E70}"/>
              </a:ext>
            </a:extLst>
          </p:cNvPr>
          <p:cNvPicPr>
            <a:picLocks noChangeAspect="1"/>
          </p:cNvPicPr>
          <p:nvPr/>
        </p:nvPicPr>
        <p:blipFill rotWithShape="1">
          <a:blip r:embed="rId2">
            <a:grayscl/>
            <a:extLst>
              <a:ext uri="{28A0092B-C50C-407E-A947-70E740481C1C}">
                <a14:useLocalDpi xmlns:a14="http://schemas.microsoft.com/office/drawing/2010/main" val="0"/>
              </a:ext>
            </a:extLst>
          </a:blip>
          <a:srcRect l="15466" t="54656" r="19451" b="4943"/>
          <a:stretch/>
        </p:blipFill>
        <p:spPr bwMode="auto">
          <a:xfrm>
            <a:off x="7680970" y="5445224"/>
            <a:ext cx="1369557" cy="1075463"/>
          </a:xfrm>
          <a:prstGeom prst="rect">
            <a:avLst/>
          </a:prstGeom>
        </p:spPr>
      </p:pic>
      <p:pic>
        <p:nvPicPr>
          <p:cNvPr id="20" name="Image 19">
            <a:extLst>
              <a:ext uri="{FF2B5EF4-FFF2-40B4-BE49-F238E27FC236}">
                <a16:creationId xmlns:a16="http://schemas.microsoft.com/office/drawing/2014/main" id="{F1F3C54E-AF50-4CF2-9B7C-FEED8982AEAF}"/>
              </a:ext>
            </a:extLst>
          </p:cNvPr>
          <p:cNvPicPr>
            <a:picLocks noChangeAspect="1"/>
          </p:cNvPicPr>
          <p:nvPr/>
        </p:nvPicPr>
        <p:blipFill rotWithShape="1">
          <a:blip r:embed="rId2">
            <a:grayscl/>
            <a:extLst>
              <a:ext uri="{28A0092B-C50C-407E-A947-70E740481C1C}">
                <a14:useLocalDpi xmlns:a14="http://schemas.microsoft.com/office/drawing/2010/main" val="0"/>
              </a:ext>
            </a:extLst>
          </a:blip>
          <a:srcRect l="14610" t="11735" r="15083" b="55837"/>
          <a:stretch/>
        </p:blipFill>
        <p:spPr bwMode="auto">
          <a:xfrm>
            <a:off x="5376714" y="5473692"/>
            <a:ext cx="1802468" cy="1051652"/>
          </a:xfrm>
          <a:prstGeom prst="rect">
            <a:avLst/>
          </a:prstGeom>
        </p:spPr>
      </p:pic>
      <p:sp>
        <p:nvSpPr>
          <p:cNvPr id="23" name="Shape 4097">
            <a:extLst>
              <a:ext uri="{FF2B5EF4-FFF2-40B4-BE49-F238E27FC236}">
                <a16:creationId xmlns:a16="http://schemas.microsoft.com/office/drawing/2014/main" id="{913D9939-DCE7-4634-AA04-AB6109099F65}"/>
              </a:ext>
            </a:extLst>
          </p:cNvPr>
          <p:cNvSpPr>
            <a:spLocks noGrp="1" noChangeShapeType="1"/>
          </p:cNvSpPr>
          <p:nvPr/>
        </p:nvSpPr>
        <p:spPr bwMode="auto">
          <a:xfrm>
            <a:off x="1" y="0"/>
            <a:ext cx="4794250" cy="6858000"/>
          </a:xfrm>
          <a:prstGeom prst="rect">
            <a:avLst/>
          </a:prstGeom>
          <a:solidFill>
            <a:srgbClr val="089CA3"/>
          </a:solidFill>
        </p:spPr>
        <p:txBody>
          <a:bodyPr lIns="91440" tIns="45720" rIns="91440" bIns="45720" anchor="ctr" anchorCtr="0"/>
          <a:lstStyle/>
          <a:p>
            <a:pPr>
              <a:defRPr/>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27" name="Titre 2">
            <a:extLst>
              <a:ext uri="{FF2B5EF4-FFF2-40B4-BE49-F238E27FC236}">
                <a16:creationId xmlns:a16="http://schemas.microsoft.com/office/drawing/2014/main" id="{42CC27D4-170F-4111-BEC2-AAD26137CB1A}"/>
              </a:ext>
            </a:extLst>
          </p:cNvPr>
          <p:cNvSpPr txBox="1">
            <a:spLocks noGrp="1"/>
          </p:cNvSpPr>
          <p:nvPr>
            <p:ph type="title"/>
          </p:nvPr>
        </p:nvSpPr>
        <p:spPr/>
        <p:txBody>
          <a:bodyPr>
            <a:normAutofit/>
          </a:bodyPr>
          <a:lstStyle/>
          <a:p>
            <a:r>
              <a:rPr lang="fr-FR" dirty="0"/>
              <a:t>3.</a:t>
            </a:r>
            <a:br>
              <a:rPr lang="fr-FR" dirty="0"/>
            </a:br>
            <a:r>
              <a:rPr lang="fr-FR" sz="3600" dirty="0"/>
              <a:t>Pédagogie </a:t>
            </a:r>
            <a:r>
              <a:rPr lang="fr-FR" sz="3600" dirty="0">
                <a:solidFill>
                  <a:schemeClr val="bg1"/>
                </a:solidFill>
              </a:rPr>
              <a:t>en</a:t>
            </a:r>
            <a:r>
              <a:rPr lang="fr-FR" sz="3600" dirty="0">
                <a:solidFill>
                  <a:srgbClr val="002060"/>
                </a:solidFill>
              </a:rPr>
              <a:t> Cycle 3</a:t>
            </a:r>
            <a:endParaRPr lang="fr-FR" dirty="0">
              <a:solidFill>
                <a:srgbClr val="FFFF00"/>
              </a:solidFill>
            </a:endParaRPr>
          </a:p>
        </p:txBody>
      </p:sp>
      <p:pic>
        <p:nvPicPr>
          <p:cNvPr id="9" name="Image 8">
            <a:extLst>
              <a:ext uri="{FF2B5EF4-FFF2-40B4-BE49-F238E27FC236}">
                <a16:creationId xmlns:a16="http://schemas.microsoft.com/office/drawing/2014/main" id="{BB42AE00-9E2E-4203-BA6F-6FBB663812B9}"/>
              </a:ext>
            </a:extLst>
          </p:cNvPr>
          <p:cNvPicPr>
            <a:picLocks noChangeAspect="1"/>
          </p:cNvPicPr>
          <p:nvPr/>
        </p:nvPicPr>
        <p:blipFill rotWithShape="1">
          <a:blip r:embed="rId2"/>
          <a:srcRect t="90995"/>
          <a:stretch/>
        </p:blipFill>
        <p:spPr>
          <a:xfrm>
            <a:off x="3337888" y="4804060"/>
            <a:ext cx="7338389" cy="571717"/>
          </a:xfrm>
          <a:prstGeom prst="rect">
            <a:avLst/>
          </a:prstGeom>
        </p:spPr>
      </p:pic>
      <p:pic>
        <p:nvPicPr>
          <p:cNvPr id="10" name="Image 9">
            <a:extLst>
              <a:ext uri="{FF2B5EF4-FFF2-40B4-BE49-F238E27FC236}">
                <a16:creationId xmlns:a16="http://schemas.microsoft.com/office/drawing/2014/main" id="{945F3DE4-7060-45FB-8B6C-3B48E28A4D26}"/>
              </a:ext>
            </a:extLst>
          </p:cNvPr>
          <p:cNvPicPr>
            <a:picLocks noChangeAspect="1"/>
          </p:cNvPicPr>
          <p:nvPr/>
        </p:nvPicPr>
        <p:blipFill rotWithShape="1">
          <a:blip r:embed="rId2"/>
          <a:srcRect l="52122" t="90995"/>
          <a:stretch/>
        </p:blipFill>
        <p:spPr>
          <a:xfrm>
            <a:off x="5475680" y="4804060"/>
            <a:ext cx="3513483" cy="571717"/>
          </a:xfrm>
          <a:prstGeom prst="rect">
            <a:avLst/>
          </a:prstGeom>
        </p:spPr>
      </p:pic>
      <p:pic>
        <p:nvPicPr>
          <p:cNvPr id="13" name="Image 12">
            <a:extLst>
              <a:ext uri="{FF2B5EF4-FFF2-40B4-BE49-F238E27FC236}">
                <a16:creationId xmlns:a16="http://schemas.microsoft.com/office/drawing/2014/main" id="{023A786D-EF3E-486B-94E8-0D1D3F51152A}"/>
              </a:ext>
            </a:extLst>
          </p:cNvPr>
          <p:cNvPicPr>
            <a:picLocks noChangeAspect="1"/>
          </p:cNvPicPr>
          <p:nvPr/>
        </p:nvPicPr>
        <p:blipFill rotWithShape="1">
          <a:blip r:embed="rId2"/>
          <a:srcRect l="8095" t="1217" r="12045" b="56523"/>
          <a:stretch/>
        </p:blipFill>
        <p:spPr>
          <a:xfrm>
            <a:off x="3875803" y="1194958"/>
            <a:ext cx="7910173" cy="3621422"/>
          </a:xfrm>
          <a:prstGeom prst="rect">
            <a:avLst/>
          </a:prstGeom>
        </p:spPr>
      </p:pic>
    </p:spTree>
    <p:extLst>
      <p:ext uri="{BB962C8B-B14F-4D97-AF65-F5344CB8AC3E}">
        <p14:creationId xmlns:p14="http://schemas.microsoft.com/office/powerpoint/2010/main" val="1777685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27" name="Titre 2">
            <a:extLst>
              <a:ext uri="{FF2B5EF4-FFF2-40B4-BE49-F238E27FC236}">
                <a16:creationId xmlns:a16="http://schemas.microsoft.com/office/drawing/2014/main" id="{42CC27D4-170F-4111-BEC2-AAD26137CB1A}"/>
              </a:ext>
            </a:extLst>
          </p:cNvPr>
          <p:cNvSpPr txBox="1">
            <a:spLocks noGrp="1"/>
          </p:cNvSpPr>
          <p:nvPr>
            <p:ph type="title"/>
          </p:nvPr>
        </p:nvSpPr>
        <p:spPr/>
        <p:txBody>
          <a:bodyPr>
            <a:normAutofit/>
          </a:bodyPr>
          <a:lstStyle/>
          <a:p>
            <a:r>
              <a:rPr lang="fr-FR" dirty="0"/>
              <a:t>3.</a:t>
            </a:r>
            <a:br>
              <a:rPr lang="fr-FR" dirty="0"/>
            </a:br>
            <a:r>
              <a:rPr lang="fr-FR" sz="3600" dirty="0"/>
              <a:t>Pédagogie </a:t>
            </a:r>
            <a:r>
              <a:rPr lang="fr-FR" sz="3600" dirty="0">
                <a:solidFill>
                  <a:schemeClr val="bg1"/>
                </a:solidFill>
              </a:rPr>
              <a:t>en</a:t>
            </a:r>
            <a:r>
              <a:rPr lang="fr-FR" sz="3600" dirty="0">
                <a:solidFill>
                  <a:srgbClr val="002060"/>
                </a:solidFill>
              </a:rPr>
              <a:t> Cycle 3</a:t>
            </a:r>
            <a:endParaRPr lang="fr-FR" dirty="0">
              <a:solidFill>
                <a:srgbClr val="FFFF00"/>
              </a:solidFill>
            </a:endParaRPr>
          </a:p>
        </p:txBody>
      </p:sp>
      <p:pic>
        <p:nvPicPr>
          <p:cNvPr id="3" name="Image 2">
            <a:extLst>
              <a:ext uri="{FF2B5EF4-FFF2-40B4-BE49-F238E27FC236}">
                <a16:creationId xmlns:a16="http://schemas.microsoft.com/office/drawing/2014/main" id="{6DC1BAFD-9F7A-40E9-9720-812E4222129C}"/>
              </a:ext>
            </a:extLst>
          </p:cNvPr>
          <p:cNvPicPr>
            <a:picLocks noChangeAspect="1"/>
          </p:cNvPicPr>
          <p:nvPr/>
        </p:nvPicPr>
        <p:blipFill>
          <a:blip r:embed="rId2"/>
          <a:stretch>
            <a:fillRect/>
          </a:stretch>
        </p:blipFill>
        <p:spPr>
          <a:xfrm>
            <a:off x="3854594" y="343021"/>
            <a:ext cx="7450715" cy="6171958"/>
          </a:xfrm>
          <a:prstGeom prst="rect">
            <a:avLst/>
          </a:prstGeom>
        </p:spPr>
      </p:pic>
    </p:spTree>
    <p:extLst>
      <p:ext uri="{BB962C8B-B14F-4D97-AF65-F5344CB8AC3E}">
        <p14:creationId xmlns:p14="http://schemas.microsoft.com/office/powerpoint/2010/main" val="2091237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27" name="Titre 2">
            <a:extLst>
              <a:ext uri="{FF2B5EF4-FFF2-40B4-BE49-F238E27FC236}">
                <a16:creationId xmlns:a16="http://schemas.microsoft.com/office/drawing/2014/main" id="{42CC27D4-170F-4111-BEC2-AAD26137CB1A}"/>
              </a:ext>
            </a:extLst>
          </p:cNvPr>
          <p:cNvSpPr txBox="1">
            <a:spLocks noGrp="1"/>
          </p:cNvSpPr>
          <p:nvPr>
            <p:ph type="title"/>
          </p:nvPr>
        </p:nvSpPr>
        <p:spPr/>
        <p:txBody>
          <a:bodyPr>
            <a:normAutofit/>
          </a:bodyPr>
          <a:lstStyle/>
          <a:p>
            <a:r>
              <a:rPr lang="fr-FR" dirty="0"/>
              <a:t>3.</a:t>
            </a:r>
            <a:br>
              <a:rPr lang="fr-FR" dirty="0"/>
            </a:br>
            <a:r>
              <a:rPr lang="fr-FR" sz="3600" dirty="0"/>
              <a:t>Pédagogie </a:t>
            </a:r>
            <a:r>
              <a:rPr lang="fr-FR" sz="3600" dirty="0">
                <a:solidFill>
                  <a:schemeClr val="bg1"/>
                </a:solidFill>
              </a:rPr>
              <a:t>en</a:t>
            </a:r>
            <a:r>
              <a:rPr lang="fr-FR" sz="3600" dirty="0">
                <a:solidFill>
                  <a:srgbClr val="002060"/>
                </a:solidFill>
              </a:rPr>
              <a:t> Cycle 3</a:t>
            </a:r>
            <a:endParaRPr lang="fr-FR" dirty="0">
              <a:solidFill>
                <a:srgbClr val="FFFF00"/>
              </a:solidFill>
            </a:endParaRPr>
          </a:p>
        </p:txBody>
      </p:sp>
      <p:pic>
        <p:nvPicPr>
          <p:cNvPr id="3" name="Image 2" descr="Une image contenant texte, clipart&#10;&#10;Description générée automatiquement">
            <a:extLst>
              <a:ext uri="{FF2B5EF4-FFF2-40B4-BE49-F238E27FC236}">
                <a16:creationId xmlns:a16="http://schemas.microsoft.com/office/drawing/2014/main" id="{2DC1FADE-7F06-44A5-86F3-1D52F5FDB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8003" y="1150769"/>
            <a:ext cx="7983817" cy="1911087"/>
          </a:xfrm>
          <a:prstGeom prst="rect">
            <a:avLst/>
          </a:prstGeom>
        </p:spPr>
      </p:pic>
      <p:pic>
        <p:nvPicPr>
          <p:cNvPr id="8" name="Image 7" descr="Une image contenant texte, clipart&#10;&#10;Description générée automatiquement">
            <a:extLst>
              <a:ext uri="{FF2B5EF4-FFF2-40B4-BE49-F238E27FC236}">
                <a16:creationId xmlns:a16="http://schemas.microsoft.com/office/drawing/2014/main" id="{DF0BE7F8-8765-4412-BF8B-9D8FA477C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003" y="3370118"/>
            <a:ext cx="7983817" cy="1911087"/>
          </a:xfrm>
          <a:prstGeom prst="rect">
            <a:avLst/>
          </a:prstGeom>
        </p:spPr>
      </p:pic>
      <p:sp>
        <p:nvSpPr>
          <p:cNvPr id="9" name="Rectangle : coins arrondis 8">
            <a:extLst>
              <a:ext uri="{FF2B5EF4-FFF2-40B4-BE49-F238E27FC236}">
                <a16:creationId xmlns:a16="http://schemas.microsoft.com/office/drawing/2014/main" id="{ABA10042-C121-42D9-88D5-E3010752B1BE}"/>
              </a:ext>
            </a:extLst>
          </p:cNvPr>
          <p:cNvSpPr/>
          <p:nvPr/>
        </p:nvSpPr>
        <p:spPr>
          <a:xfrm>
            <a:off x="6467475" y="3343275"/>
            <a:ext cx="2514600" cy="865235"/>
          </a:xfrm>
          <a:prstGeom prst="roundRect">
            <a:avLst/>
          </a:prstGeom>
          <a:solidFill>
            <a:schemeClr val="bg1"/>
          </a:solidFill>
          <a:ln w="28575">
            <a:solidFill>
              <a:srgbClr val="139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E56AAF86-7642-493F-9D21-8AA0DFBD7C17}"/>
              </a:ext>
            </a:extLst>
          </p:cNvPr>
          <p:cNvSpPr txBox="1"/>
          <p:nvPr/>
        </p:nvSpPr>
        <p:spPr>
          <a:xfrm>
            <a:off x="6624987" y="3421949"/>
            <a:ext cx="2150918" cy="707886"/>
          </a:xfrm>
          <a:prstGeom prst="rect">
            <a:avLst/>
          </a:prstGeom>
          <a:solidFill>
            <a:schemeClr val="bg1"/>
          </a:solidFill>
        </p:spPr>
        <p:txBody>
          <a:bodyPr wrap="square" rtlCol="0">
            <a:spAutoFit/>
          </a:bodyPr>
          <a:lstStyle/>
          <a:p>
            <a:pPr algn="ctr"/>
            <a:r>
              <a:rPr lang="fr-FR" sz="2000" b="1" dirty="0"/>
              <a:t>Méthode déductive</a:t>
            </a:r>
          </a:p>
        </p:txBody>
      </p:sp>
      <p:sp>
        <p:nvSpPr>
          <p:cNvPr id="13" name="Rectangle : coins arrondis 12">
            <a:extLst>
              <a:ext uri="{FF2B5EF4-FFF2-40B4-BE49-F238E27FC236}">
                <a16:creationId xmlns:a16="http://schemas.microsoft.com/office/drawing/2014/main" id="{F27A0AC8-A0AA-4906-8891-2C74E3AF9510}"/>
              </a:ext>
            </a:extLst>
          </p:cNvPr>
          <p:cNvSpPr/>
          <p:nvPr/>
        </p:nvSpPr>
        <p:spPr>
          <a:xfrm>
            <a:off x="6509905" y="1125127"/>
            <a:ext cx="2514600" cy="865235"/>
          </a:xfrm>
          <a:prstGeom prst="roundRect">
            <a:avLst/>
          </a:prstGeom>
          <a:solidFill>
            <a:schemeClr val="bg1"/>
          </a:solidFill>
          <a:ln w="28575">
            <a:solidFill>
              <a:srgbClr val="139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97223C72-3421-4069-8631-C93581358EFE}"/>
              </a:ext>
            </a:extLst>
          </p:cNvPr>
          <p:cNvSpPr txBox="1"/>
          <p:nvPr/>
        </p:nvSpPr>
        <p:spPr>
          <a:xfrm>
            <a:off x="6691746" y="1208804"/>
            <a:ext cx="2150918" cy="707886"/>
          </a:xfrm>
          <a:prstGeom prst="rect">
            <a:avLst/>
          </a:prstGeom>
          <a:solidFill>
            <a:schemeClr val="bg1"/>
          </a:solidFill>
        </p:spPr>
        <p:txBody>
          <a:bodyPr wrap="square" rtlCol="0">
            <a:spAutoFit/>
          </a:bodyPr>
          <a:lstStyle/>
          <a:p>
            <a:pPr algn="ctr"/>
            <a:r>
              <a:rPr lang="fr-FR" sz="2000" b="1" dirty="0"/>
              <a:t>Méthode inductive</a:t>
            </a:r>
          </a:p>
        </p:txBody>
      </p:sp>
    </p:spTree>
    <p:extLst>
      <p:ext uri="{BB962C8B-B14F-4D97-AF65-F5344CB8AC3E}">
        <p14:creationId xmlns:p14="http://schemas.microsoft.com/office/powerpoint/2010/main" val="3932407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re 2">
            <a:extLst>
              <a:ext uri="{FF2B5EF4-FFF2-40B4-BE49-F238E27FC236}">
                <a16:creationId xmlns:a16="http://schemas.microsoft.com/office/drawing/2014/main" id="{42CC27D4-170F-4111-BEC2-AAD26137CB1A}"/>
              </a:ext>
            </a:extLst>
          </p:cNvPr>
          <p:cNvSpPr txBox="1">
            <a:spLocks noGrp="1"/>
          </p:cNvSpPr>
          <p:nvPr>
            <p:ph type="title"/>
          </p:nvPr>
        </p:nvSpPr>
        <p:spPr/>
        <p:txBody>
          <a:bodyPr>
            <a:normAutofit/>
          </a:bodyPr>
          <a:lstStyle/>
          <a:p>
            <a:r>
              <a:rPr lang="fr-FR" dirty="0"/>
              <a:t>3.</a:t>
            </a:r>
            <a:br>
              <a:rPr lang="fr-FR" dirty="0"/>
            </a:br>
            <a:r>
              <a:rPr lang="fr-FR" sz="3600" dirty="0"/>
              <a:t>Pédagogie </a:t>
            </a:r>
            <a:r>
              <a:rPr lang="fr-FR" sz="3600" dirty="0">
                <a:solidFill>
                  <a:schemeClr val="bg1"/>
                </a:solidFill>
              </a:rPr>
              <a:t>en</a:t>
            </a:r>
            <a:r>
              <a:rPr lang="fr-FR" sz="3600" dirty="0">
                <a:solidFill>
                  <a:srgbClr val="002060"/>
                </a:solidFill>
              </a:rPr>
              <a:t> Cycle 3</a:t>
            </a:r>
            <a:endParaRPr lang="fr-FR" dirty="0">
              <a:solidFill>
                <a:srgbClr val="FFFF00"/>
              </a:solidFill>
            </a:endParaRPr>
          </a:p>
        </p:txBody>
      </p:sp>
      <p:pic>
        <p:nvPicPr>
          <p:cNvPr id="7" name="Image 6">
            <a:extLst>
              <a:ext uri="{FF2B5EF4-FFF2-40B4-BE49-F238E27FC236}">
                <a16:creationId xmlns:a16="http://schemas.microsoft.com/office/drawing/2014/main" id="{301A7815-5581-429C-ABF4-00529AA2A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37" y="0"/>
            <a:ext cx="6104021" cy="6858000"/>
          </a:xfrm>
          <a:prstGeom prst="rect">
            <a:avLst/>
          </a:prstGeom>
        </p:spPr>
      </p:pic>
      <p:sp>
        <p:nvSpPr>
          <p:cNvPr id="4" name="Flèche : droite 3">
            <a:extLst>
              <a:ext uri="{FF2B5EF4-FFF2-40B4-BE49-F238E27FC236}">
                <a16:creationId xmlns:a16="http://schemas.microsoft.com/office/drawing/2014/main" id="{02CC2CA4-4B60-47E9-B8B2-CCFCA49FCC45}"/>
              </a:ext>
            </a:extLst>
          </p:cNvPr>
          <p:cNvSpPr/>
          <p:nvPr/>
        </p:nvSpPr>
        <p:spPr>
          <a:xfrm>
            <a:off x="7724775" y="5681341"/>
            <a:ext cx="1849630" cy="561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A3376B6A-E0D5-45C7-91CA-B74784125A14}"/>
              </a:ext>
            </a:extLst>
          </p:cNvPr>
          <p:cNvSpPr txBox="1"/>
          <p:nvPr/>
        </p:nvSpPr>
        <p:spPr>
          <a:xfrm>
            <a:off x="9701646" y="5681341"/>
            <a:ext cx="1849630" cy="646331"/>
          </a:xfrm>
          <a:prstGeom prst="rect">
            <a:avLst/>
          </a:prstGeom>
          <a:solidFill>
            <a:schemeClr val="bg1"/>
          </a:solidFill>
        </p:spPr>
        <p:txBody>
          <a:bodyPr wrap="square" rtlCol="0">
            <a:spAutoFit/>
          </a:bodyPr>
          <a:lstStyle/>
          <a:p>
            <a:pPr algn="ctr"/>
            <a:r>
              <a:rPr lang="fr-FR" b="1" dirty="0"/>
              <a:t>Synthèse écrite dans le classeur</a:t>
            </a:r>
          </a:p>
        </p:txBody>
      </p:sp>
    </p:spTree>
    <p:extLst>
      <p:ext uri="{BB962C8B-B14F-4D97-AF65-F5344CB8AC3E}">
        <p14:creationId xmlns:p14="http://schemas.microsoft.com/office/powerpoint/2010/main" val="3403575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27" name="Titre 2">
            <a:extLst>
              <a:ext uri="{FF2B5EF4-FFF2-40B4-BE49-F238E27FC236}">
                <a16:creationId xmlns:a16="http://schemas.microsoft.com/office/drawing/2014/main" id="{42CC27D4-170F-4111-BEC2-AAD26137CB1A}"/>
              </a:ext>
            </a:extLst>
          </p:cNvPr>
          <p:cNvSpPr txBox="1">
            <a:spLocks noGrp="1"/>
          </p:cNvSpPr>
          <p:nvPr>
            <p:ph type="title"/>
          </p:nvPr>
        </p:nvSpPr>
        <p:spPr/>
        <p:txBody>
          <a:bodyPr>
            <a:normAutofit/>
          </a:bodyPr>
          <a:lstStyle/>
          <a:p>
            <a:r>
              <a:rPr lang="fr-FR" dirty="0"/>
              <a:t>3.</a:t>
            </a:r>
            <a:br>
              <a:rPr lang="fr-FR" dirty="0"/>
            </a:br>
            <a:r>
              <a:rPr lang="fr-FR" sz="3600" dirty="0"/>
              <a:t>Pédagogie </a:t>
            </a:r>
            <a:r>
              <a:rPr lang="fr-FR" sz="3600" dirty="0">
                <a:solidFill>
                  <a:schemeClr val="bg1"/>
                </a:solidFill>
              </a:rPr>
              <a:t>en</a:t>
            </a:r>
            <a:r>
              <a:rPr lang="fr-FR" sz="3600" dirty="0">
                <a:solidFill>
                  <a:srgbClr val="002060"/>
                </a:solidFill>
              </a:rPr>
              <a:t> Cycle 4</a:t>
            </a:r>
            <a:endParaRPr lang="fr-FR" dirty="0">
              <a:solidFill>
                <a:srgbClr val="FFFF00"/>
              </a:solidFill>
            </a:endParaRPr>
          </a:p>
        </p:txBody>
      </p:sp>
      <p:pic>
        <p:nvPicPr>
          <p:cNvPr id="3" name="Image 2">
            <a:extLst>
              <a:ext uri="{FF2B5EF4-FFF2-40B4-BE49-F238E27FC236}">
                <a16:creationId xmlns:a16="http://schemas.microsoft.com/office/drawing/2014/main" id="{346608CE-A285-434A-B447-244E3A102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4382" y="2310667"/>
            <a:ext cx="4876800" cy="2438400"/>
          </a:xfrm>
          <a:prstGeom prst="rect">
            <a:avLst/>
          </a:prstGeom>
        </p:spPr>
      </p:pic>
      <p:sp>
        <p:nvSpPr>
          <p:cNvPr id="9" name="ZoneTexte 8">
            <a:extLst>
              <a:ext uri="{FF2B5EF4-FFF2-40B4-BE49-F238E27FC236}">
                <a16:creationId xmlns:a16="http://schemas.microsoft.com/office/drawing/2014/main" id="{AC49915B-006C-440C-BDF9-D812B0991AD5}"/>
              </a:ext>
            </a:extLst>
          </p:cNvPr>
          <p:cNvSpPr txBox="1"/>
          <p:nvPr/>
        </p:nvSpPr>
        <p:spPr>
          <a:xfrm>
            <a:off x="2825332" y="4749067"/>
            <a:ext cx="1795030" cy="646331"/>
          </a:xfrm>
          <a:prstGeom prst="rect">
            <a:avLst/>
          </a:prstGeom>
          <a:noFill/>
        </p:spPr>
        <p:txBody>
          <a:bodyPr wrap="square">
            <a:spAutoFit/>
          </a:bodyPr>
          <a:lstStyle/>
          <a:p>
            <a:r>
              <a:rPr lang="fr-FR" dirty="0"/>
              <a:t>Devenir </a:t>
            </a:r>
          </a:p>
          <a:p>
            <a:r>
              <a:rPr lang="fr-FR" dirty="0"/>
              <a:t>un élève</a:t>
            </a:r>
          </a:p>
        </p:txBody>
      </p:sp>
      <p:sp>
        <p:nvSpPr>
          <p:cNvPr id="10" name="ZoneTexte 9">
            <a:extLst>
              <a:ext uri="{FF2B5EF4-FFF2-40B4-BE49-F238E27FC236}">
                <a16:creationId xmlns:a16="http://schemas.microsoft.com/office/drawing/2014/main" id="{94E363B2-E079-46FA-B1F3-157A52D9463A}"/>
              </a:ext>
            </a:extLst>
          </p:cNvPr>
          <p:cNvSpPr txBox="1"/>
          <p:nvPr/>
        </p:nvSpPr>
        <p:spPr>
          <a:xfrm>
            <a:off x="6096000" y="4740897"/>
            <a:ext cx="2550418" cy="369332"/>
          </a:xfrm>
          <a:prstGeom prst="rect">
            <a:avLst/>
          </a:prstGeom>
          <a:noFill/>
        </p:spPr>
        <p:txBody>
          <a:bodyPr wrap="square">
            <a:spAutoFit/>
          </a:bodyPr>
          <a:lstStyle/>
          <a:p>
            <a:r>
              <a:rPr lang="fr-FR" dirty="0"/>
              <a:t>Consolidation</a:t>
            </a:r>
          </a:p>
        </p:txBody>
      </p:sp>
      <p:sp>
        <p:nvSpPr>
          <p:cNvPr id="11" name="ZoneTexte 10">
            <a:extLst>
              <a:ext uri="{FF2B5EF4-FFF2-40B4-BE49-F238E27FC236}">
                <a16:creationId xmlns:a16="http://schemas.microsoft.com/office/drawing/2014/main" id="{D5071779-9D4B-4878-99EA-2269C8DDC987}"/>
              </a:ext>
            </a:extLst>
          </p:cNvPr>
          <p:cNvSpPr txBox="1"/>
          <p:nvPr/>
        </p:nvSpPr>
        <p:spPr>
          <a:xfrm>
            <a:off x="4408155" y="4749066"/>
            <a:ext cx="1795030" cy="646331"/>
          </a:xfrm>
          <a:prstGeom prst="rect">
            <a:avLst/>
          </a:prstGeom>
          <a:noFill/>
        </p:spPr>
        <p:txBody>
          <a:bodyPr wrap="square">
            <a:spAutoFit/>
          </a:bodyPr>
          <a:lstStyle/>
          <a:p>
            <a:r>
              <a:rPr lang="fr-FR" dirty="0"/>
              <a:t>Apprentissages fondamentaux</a:t>
            </a:r>
          </a:p>
        </p:txBody>
      </p:sp>
      <p:pic>
        <p:nvPicPr>
          <p:cNvPr id="4" name="Image 3">
            <a:extLst>
              <a:ext uri="{FF2B5EF4-FFF2-40B4-BE49-F238E27FC236}">
                <a16:creationId xmlns:a16="http://schemas.microsoft.com/office/drawing/2014/main" id="{67FB8A71-4D57-476D-8E71-427DD5450725}"/>
              </a:ext>
            </a:extLst>
          </p:cNvPr>
          <p:cNvPicPr>
            <a:picLocks noChangeAspect="1"/>
          </p:cNvPicPr>
          <p:nvPr/>
        </p:nvPicPr>
        <p:blipFill>
          <a:blip r:embed="rId3"/>
          <a:stretch>
            <a:fillRect/>
          </a:stretch>
        </p:blipFill>
        <p:spPr>
          <a:xfrm>
            <a:off x="7786008" y="276328"/>
            <a:ext cx="4285230" cy="6315075"/>
          </a:xfrm>
          <a:prstGeom prst="rect">
            <a:avLst/>
          </a:prstGeom>
          <a:ln>
            <a:noFill/>
          </a:ln>
          <a:effectLst>
            <a:outerShdw blurRad="292100" dist="139700" dir="2700000" algn="tl" rotWithShape="0">
              <a:srgbClr val="333333">
                <a:alpha val="65000"/>
              </a:srgbClr>
            </a:outerShdw>
          </a:effectLst>
        </p:spPr>
      </p:pic>
      <p:sp>
        <p:nvSpPr>
          <p:cNvPr id="12" name="ZoneTexte 11">
            <a:extLst>
              <a:ext uri="{FF2B5EF4-FFF2-40B4-BE49-F238E27FC236}">
                <a16:creationId xmlns:a16="http://schemas.microsoft.com/office/drawing/2014/main" id="{A87B40DD-00DF-4DDF-B77A-BCDE68DDC640}"/>
              </a:ext>
            </a:extLst>
          </p:cNvPr>
          <p:cNvSpPr txBox="1"/>
          <p:nvPr/>
        </p:nvSpPr>
        <p:spPr>
          <a:xfrm>
            <a:off x="7806444" y="5874372"/>
            <a:ext cx="3052056" cy="461665"/>
          </a:xfrm>
          <a:prstGeom prst="rect">
            <a:avLst/>
          </a:prstGeom>
          <a:noFill/>
        </p:spPr>
        <p:txBody>
          <a:bodyPr wrap="square">
            <a:spAutoFit/>
          </a:bodyPr>
          <a:lstStyle/>
          <a:p>
            <a:r>
              <a:rPr lang="fr-FR" sz="2400" dirty="0"/>
              <a:t>Approfondissements</a:t>
            </a:r>
          </a:p>
        </p:txBody>
      </p:sp>
      <p:sp>
        <p:nvSpPr>
          <p:cNvPr id="6" name="Flèche : droite 5">
            <a:extLst>
              <a:ext uri="{FF2B5EF4-FFF2-40B4-BE49-F238E27FC236}">
                <a16:creationId xmlns:a16="http://schemas.microsoft.com/office/drawing/2014/main" id="{750D212D-A44B-4D51-A670-84BBCCB6A75A}"/>
              </a:ext>
            </a:extLst>
          </p:cNvPr>
          <p:cNvSpPr/>
          <p:nvPr/>
        </p:nvSpPr>
        <p:spPr>
          <a:xfrm>
            <a:off x="2844382" y="5824216"/>
            <a:ext cx="4876800" cy="561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79096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27" name="Titre 2">
            <a:extLst>
              <a:ext uri="{FF2B5EF4-FFF2-40B4-BE49-F238E27FC236}">
                <a16:creationId xmlns:a16="http://schemas.microsoft.com/office/drawing/2014/main" id="{42CC27D4-170F-4111-BEC2-AAD26137CB1A}"/>
              </a:ext>
            </a:extLst>
          </p:cNvPr>
          <p:cNvSpPr txBox="1">
            <a:spLocks noGrp="1"/>
          </p:cNvSpPr>
          <p:nvPr>
            <p:ph type="title"/>
          </p:nvPr>
        </p:nvSpPr>
        <p:spPr/>
        <p:txBody>
          <a:bodyPr>
            <a:normAutofit/>
          </a:bodyPr>
          <a:lstStyle/>
          <a:p>
            <a:r>
              <a:rPr lang="fr-FR" dirty="0"/>
              <a:t>3.</a:t>
            </a:r>
            <a:br>
              <a:rPr lang="fr-FR" dirty="0"/>
            </a:br>
            <a:r>
              <a:rPr lang="fr-FR" sz="3600" dirty="0"/>
              <a:t>Pédagogie </a:t>
            </a:r>
            <a:r>
              <a:rPr lang="fr-FR" sz="3600" dirty="0">
                <a:solidFill>
                  <a:schemeClr val="bg1"/>
                </a:solidFill>
              </a:rPr>
              <a:t>en</a:t>
            </a:r>
            <a:r>
              <a:rPr lang="fr-FR" sz="3600" dirty="0">
                <a:solidFill>
                  <a:srgbClr val="002060"/>
                </a:solidFill>
              </a:rPr>
              <a:t> Cycle 4</a:t>
            </a:r>
            <a:endParaRPr lang="fr-FR" dirty="0">
              <a:solidFill>
                <a:srgbClr val="FFFF00"/>
              </a:solidFill>
            </a:endParaRPr>
          </a:p>
        </p:txBody>
      </p:sp>
      <p:pic>
        <p:nvPicPr>
          <p:cNvPr id="6" name="Image 5">
            <a:extLst>
              <a:ext uri="{FF2B5EF4-FFF2-40B4-BE49-F238E27FC236}">
                <a16:creationId xmlns:a16="http://schemas.microsoft.com/office/drawing/2014/main" id="{6B122B09-2EE0-40D7-8362-C1CEDFEC88BC}"/>
              </a:ext>
            </a:extLst>
          </p:cNvPr>
          <p:cNvPicPr>
            <a:picLocks noChangeAspect="1"/>
          </p:cNvPicPr>
          <p:nvPr/>
        </p:nvPicPr>
        <p:blipFill>
          <a:blip r:embed="rId2"/>
          <a:stretch>
            <a:fillRect/>
          </a:stretch>
        </p:blipFill>
        <p:spPr>
          <a:xfrm>
            <a:off x="3487660" y="542136"/>
            <a:ext cx="8529036" cy="5351157"/>
          </a:xfrm>
          <a:prstGeom prst="rect">
            <a:avLst/>
          </a:prstGeom>
        </p:spPr>
      </p:pic>
      <p:sp>
        <p:nvSpPr>
          <p:cNvPr id="7" name="Rectangle 6">
            <a:extLst>
              <a:ext uri="{FF2B5EF4-FFF2-40B4-BE49-F238E27FC236}">
                <a16:creationId xmlns:a16="http://schemas.microsoft.com/office/drawing/2014/main" id="{74263942-6802-4F2F-B82D-D107364102CB}"/>
              </a:ext>
            </a:extLst>
          </p:cNvPr>
          <p:cNvSpPr/>
          <p:nvPr/>
        </p:nvSpPr>
        <p:spPr>
          <a:xfrm>
            <a:off x="8308349" y="4478570"/>
            <a:ext cx="3474942" cy="259685"/>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fr-FR" sz="1100"/>
          </a:p>
        </p:txBody>
      </p:sp>
    </p:spTree>
    <p:extLst>
      <p:ext uri="{BB962C8B-B14F-4D97-AF65-F5344CB8AC3E}">
        <p14:creationId xmlns:p14="http://schemas.microsoft.com/office/powerpoint/2010/main" val="3542695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pic>
        <p:nvPicPr>
          <p:cNvPr id="10" name="Image 9">
            <a:extLst>
              <a:ext uri="{FF2B5EF4-FFF2-40B4-BE49-F238E27FC236}">
                <a16:creationId xmlns:a16="http://schemas.microsoft.com/office/drawing/2014/main" id="{945F3DE4-7060-45FB-8B6C-3B48E28A4D26}"/>
              </a:ext>
            </a:extLst>
          </p:cNvPr>
          <p:cNvPicPr>
            <a:picLocks noChangeAspect="1"/>
          </p:cNvPicPr>
          <p:nvPr/>
        </p:nvPicPr>
        <p:blipFill rotWithShape="1">
          <a:blip r:embed="rId2"/>
          <a:srcRect l="52122" t="90995"/>
          <a:stretch/>
        </p:blipFill>
        <p:spPr>
          <a:xfrm>
            <a:off x="6151095" y="5926282"/>
            <a:ext cx="3513483" cy="571717"/>
          </a:xfrm>
          <a:prstGeom prst="rect">
            <a:avLst/>
          </a:prstGeom>
        </p:spPr>
      </p:pic>
      <p:pic>
        <p:nvPicPr>
          <p:cNvPr id="4" name="Image 3">
            <a:extLst>
              <a:ext uri="{FF2B5EF4-FFF2-40B4-BE49-F238E27FC236}">
                <a16:creationId xmlns:a16="http://schemas.microsoft.com/office/drawing/2014/main" id="{7E2D09DB-210B-4432-8F1B-D9505BE96838}"/>
              </a:ext>
            </a:extLst>
          </p:cNvPr>
          <p:cNvPicPr>
            <a:picLocks noChangeAspect="1"/>
          </p:cNvPicPr>
          <p:nvPr/>
        </p:nvPicPr>
        <p:blipFill rotWithShape="1">
          <a:blip r:embed="rId3">
            <a:extLst>
              <a:ext uri="{28A0092B-C50C-407E-A947-70E740481C1C}">
                <a14:useLocalDpi xmlns:a14="http://schemas.microsoft.com/office/drawing/2010/main" val="0"/>
              </a:ext>
            </a:extLst>
          </a:blip>
          <a:srcRect l="9912" t="9394" r="9145"/>
          <a:stretch/>
        </p:blipFill>
        <p:spPr>
          <a:xfrm>
            <a:off x="1361209" y="284235"/>
            <a:ext cx="9497293" cy="6213764"/>
          </a:xfrm>
          <a:prstGeom prst="rect">
            <a:avLst/>
          </a:prstGeom>
        </p:spPr>
      </p:pic>
    </p:spTree>
    <p:extLst>
      <p:ext uri="{BB962C8B-B14F-4D97-AF65-F5344CB8AC3E}">
        <p14:creationId xmlns:p14="http://schemas.microsoft.com/office/powerpoint/2010/main" val="159087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27" name="Titre 2">
            <a:extLst>
              <a:ext uri="{FF2B5EF4-FFF2-40B4-BE49-F238E27FC236}">
                <a16:creationId xmlns:a16="http://schemas.microsoft.com/office/drawing/2014/main" id="{42CC27D4-170F-4111-BEC2-AAD26137CB1A}"/>
              </a:ext>
            </a:extLst>
          </p:cNvPr>
          <p:cNvSpPr txBox="1">
            <a:spLocks noGrp="1"/>
          </p:cNvSpPr>
          <p:nvPr>
            <p:ph type="title"/>
          </p:nvPr>
        </p:nvSpPr>
        <p:spPr/>
        <p:txBody>
          <a:bodyPr>
            <a:normAutofit/>
          </a:bodyPr>
          <a:lstStyle/>
          <a:p>
            <a:r>
              <a:rPr lang="fr-FR" dirty="0"/>
              <a:t>3.</a:t>
            </a:r>
            <a:br>
              <a:rPr lang="fr-FR" dirty="0"/>
            </a:br>
            <a:r>
              <a:rPr lang="fr-FR" sz="3600" dirty="0"/>
              <a:t>Pédagogie </a:t>
            </a:r>
            <a:r>
              <a:rPr lang="fr-FR" sz="3600" dirty="0">
                <a:solidFill>
                  <a:schemeClr val="bg1"/>
                </a:solidFill>
              </a:rPr>
              <a:t>en</a:t>
            </a:r>
            <a:r>
              <a:rPr lang="fr-FR" sz="3600" dirty="0">
                <a:solidFill>
                  <a:srgbClr val="002060"/>
                </a:solidFill>
              </a:rPr>
              <a:t> Cycle 4</a:t>
            </a:r>
            <a:endParaRPr lang="fr-FR" dirty="0">
              <a:solidFill>
                <a:srgbClr val="FFFF00"/>
              </a:solidFill>
            </a:endParaRPr>
          </a:p>
        </p:txBody>
      </p:sp>
      <p:pic>
        <p:nvPicPr>
          <p:cNvPr id="3" name="Image 2">
            <a:extLst>
              <a:ext uri="{FF2B5EF4-FFF2-40B4-BE49-F238E27FC236}">
                <a16:creationId xmlns:a16="http://schemas.microsoft.com/office/drawing/2014/main" id="{D2408E1F-6414-475B-A529-503BC8141817}"/>
              </a:ext>
            </a:extLst>
          </p:cNvPr>
          <p:cNvPicPr>
            <a:picLocks noChangeAspect="1"/>
          </p:cNvPicPr>
          <p:nvPr/>
        </p:nvPicPr>
        <p:blipFill rotWithShape="1">
          <a:blip r:embed="rId2"/>
          <a:srcRect l="21842" r="8552" b="3285"/>
          <a:stretch/>
        </p:blipFill>
        <p:spPr>
          <a:xfrm>
            <a:off x="3325091" y="415877"/>
            <a:ext cx="8642435" cy="5175298"/>
          </a:xfrm>
          <a:prstGeom prst="rect">
            <a:avLst/>
          </a:prstGeom>
        </p:spPr>
      </p:pic>
    </p:spTree>
    <p:extLst>
      <p:ext uri="{BB962C8B-B14F-4D97-AF65-F5344CB8AC3E}">
        <p14:creationId xmlns:p14="http://schemas.microsoft.com/office/powerpoint/2010/main" val="1634628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27" name="Titre 2">
            <a:extLst>
              <a:ext uri="{FF2B5EF4-FFF2-40B4-BE49-F238E27FC236}">
                <a16:creationId xmlns:a16="http://schemas.microsoft.com/office/drawing/2014/main" id="{42CC27D4-170F-4111-BEC2-AAD26137CB1A}"/>
              </a:ext>
            </a:extLst>
          </p:cNvPr>
          <p:cNvSpPr txBox="1">
            <a:spLocks noGrp="1"/>
          </p:cNvSpPr>
          <p:nvPr>
            <p:ph type="title"/>
          </p:nvPr>
        </p:nvSpPr>
        <p:spPr/>
        <p:txBody>
          <a:bodyPr>
            <a:normAutofit/>
          </a:bodyPr>
          <a:lstStyle/>
          <a:p>
            <a:r>
              <a:rPr lang="fr-FR" dirty="0"/>
              <a:t>3.</a:t>
            </a:r>
            <a:br>
              <a:rPr lang="fr-FR" dirty="0"/>
            </a:br>
            <a:r>
              <a:rPr lang="fr-FR" sz="3600" dirty="0"/>
              <a:t>Pédagogie </a:t>
            </a:r>
            <a:r>
              <a:rPr lang="fr-FR" sz="3600" dirty="0">
                <a:solidFill>
                  <a:schemeClr val="bg1"/>
                </a:solidFill>
              </a:rPr>
              <a:t>en</a:t>
            </a:r>
            <a:r>
              <a:rPr lang="fr-FR" sz="3600" dirty="0">
                <a:solidFill>
                  <a:srgbClr val="002060"/>
                </a:solidFill>
              </a:rPr>
              <a:t> Cycle 4</a:t>
            </a:r>
            <a:endParaRPr lang="fr-FR" dirty="0">
              <a:solidFill>
                <a:srgbClr val="FFFF00"/>
              </a:solidFill>
            </a:endParaRPr>
          </a:p>
        </p:txBody>
      </p:sp>
      <p:pic>
        <p:nvPicPr>
          <p:cNvPr id="5" name="Image 4">
            <a:extLst>
              <a:ext uri="{FF2B5EF4-FFF2-40B4-BE49-F238E27FC236}">
                <a16:creationId xmlns:a16="http://schemas.microsoft.com/office/drawing/2014/main" id="{597DED51-9F33-4F3C-9D8F-36F711B4BC05}"/>
              </a:ext>
            </a:extLst>
          </p:cNvPr>
          <p:cNvPicPr>
            <a:picLocks noChangeAspect="1"/>
          </p:cNvPicPr>
          <p:nvPr/>
        </p:nvPicPr>
        <p:blipFill>
          <a:blip r:embed="rId2"/>
          <a:stretch>
            <a:fillRect/>
          </a:stretch>
        </p:blipFill>
        <p:spPr>
          <a:xfrm>
            <a:off x="3563648" y="1291071"/>
            <a:ext cx="8416491" cy="3935557"/>
          </a:xfrm>
          <a:prstGeom prst="rect">
            <a:avLst/>
          </a:prstGeom>
        </p:spPr>
      </p:pic>
    </p:spTree>
    <p:extLst>
      <p:ext uri="{BB962C8B-B14F-4D97-AF65-F5344CB8AC3E}">
        <p14:creationId xmlns:p14="http://schemas.microsoft.com/office/powerpoint/2010/main" val="325962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27" name="Titre 2">
            <a:extLst>
              <a:ext uri="{FF2B5EF4-FFF2-40B4-BE49-F238E27FC236}">
                <a16:creationId xmlns:a16="http://schemas.microsoft.com/office/drawing/2014/main" id="{42CC27D4-170F-4111-BEC2-AAD26137CB1A}"/>
              </a:ext>
            </a:extLst>
          </p:cNvPr>
          <p:cNvSpPr txBox="1">
            <a:spLocks noGrp="1"/>
          </p:cNvSpPr>
          <p:nvPr>
            <p:ph type="title"/>
          </p:nvPr>
        </p:nvSpPr>
        <p:spPr/>
        <p:txBody>
          <a:bodyPr>
            <a:normAutofit/>
          </a:bodyPr>
          <a:lstStyle/>
          <a:p>
            <a:r>
              <a:rPr lang="fr-FR" dirty="0"/>
              <a:t>3.</a:t>
            </a:r>
            <a:br>
              <a:rPr lang="fr-FR" dirty="0"/>
            </a:br>
            <a:r>
              <a:rPr lang="fr-FR" sz="3600" dirty="0"/>
              <a:t>Pédagogie </a:t>
            </a:r>
            <a:r>
              <a:rPr lang="fr-FR" sz="3600" dirty="0">
                <a:solidFill>
                  <a:schemeClr val="bg1"/>
                </a:solidFill>
              </a:rPr>
              <a:t>en</a:t>
            </a:r>
            <a:r>
              <a:rPr lang="fr-FR" sz="3600" dirty="0">
                <a:solidFill>
                  <a:srgbClr val="002060"/>
                </a:solidFill>
              </a:rPr>
              <a:t> Cycle 4</a:t>
            </a:r>
            <a:endParaRPr lang="fr-FR" dirty="0">
              <a:solidFill>
                <a:srgbClr val="FFFF00"/>
              </a:solidFill>
            </a:endParaRPr>
          </a:p>
        </p:txBody>
      </p:sp>
      <p:pic>
        <p:nvPicPr>
          <p:cNvPr id="3" name="Image 2" descr="Une image contenant texte, clipart&#10;&#10;Description générée automatiquement">
            <a:extLst>
              <a:ext uri="{FF2B5EF4-FFF2-40B4-BE49-F238E27FC236}">
                <a16:creationId xmlns:a16="http://schemas.microsoft.com/office/drawing/2014/main" id="{2DC1FADE-7F06-44A5-86F3-1D52F5FDB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8003" y="1150769"/>
            <a:ext cx="7983817" cy="1911087"/>
          </a:xfrm>
          <a:prstGeom prst="rect">
            <a:avLst/>
          </a:prstGeom>
        </p:spPr>
      </p:pic>
      <p:pic>
        <p:nvPicPr>
          <p:cNvPr id="8" name="Image 7" descr="Une image contenant texte, clipart&#10;&#10;Description générée automatiquement">
            <a:extLst>
              <a:ext uri="{FF2B5EF4-FFF2-40B4-BE49-F238E27FC236}">
                <a16:creationId xmlns:a16="http://schemas.microsoft.com/office/drawing/2014/main" id="{DF0BE7F8-8765-4412-BF8B-9D8FA477C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003" y="3370118"/>
            <a:ext cx="7983817" cy="1911087"/>
          </a:xfrm>
          <a:prstGeom prst="rect">
            <a:avLst/>
          </a:prstGeom>
        </p:spPr>
      </p:pic>
      <p:sp>
        <p:nvSpPr>
          <p:cNvPr id="9" name="Rectangle : coins arrondis 8">
            <a:extLst>
              <a:ext uri="{FF2B5EF4-FFF2-40B4-BE49-F238E27FC236}">
                <a16:creationId xmlns:a16="http://schemas.microsoft.com/office/drawing/2014/main" id="{DBA3487A-E3FE-44C3-AD2B-B66BB231D01C}"/>
              </a:ext>
            </a:extLst>
          </p:cNvPr>
          <p:cNvSpPr/>
          <p:nvPr/>
        </p:nvSpPr>
        <p:spPr>
          <a:xfrm>
            <a:off x="6467475" y="3343275"/>
            <a:ext cx="2514600" cy="865235"/>
          </a:xfrm>
          <a:prstGeom prst="roundRect">
            <a:avLst/>
          </a:prstGeom>
          <a:solidFill>
            <a:schemeClr val="bg1"/>
          </a:solidFill>
          <a:ln w="28575">
            <a:solidFill>
              <a:srgbClr val="139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D2A4F51F-F575-489B-BBAB-A918CC5E6872}"/>
              </a:ext>
            </a:extLst>
          </p:cNvPr>
          <p:cNvSpPr txBox="1"/>
          <p:nvPr/>
        </p:nvSpPr>
        <p:spPr>
          <a:xfrm>
            <a:off x="6624987" y="3421949"/>
            <a:ext cx="2150918" cy="707886"/>
          </a:xfrm>
          <a:prstGeom prst="rect">
            <a:avLst/>
          </a:prstGeom>
          <a:solidFill>
            <a:schemeClr val="bg1"/>
          </a:solidFill>
        </p:spPr>
        <p:txBody>
          <a:bodyPr wrap="square" rtlCol="0">
            <a:spAutoFit/>
          </a:bodyPr>
          <a:lstStyle/>
          <a:p>
            <a:pPr algn="ctr"/>
            <a:r>
              <a:rPr lang="fr-FR" sz="2000" b="1" dirty="0"/>
              <a:t>Méthode déductive</a:t>
            </a:r>
          </a:p>
        </p:txBody>
      </p:sp>
      <p:sp>
        <p:nvSpPr>
          <p:cNvPr id="12" name="Rectangle : coins arrondis 11">
            <a:extLst>
              <a:ext uri="{FF2B5EF4-FFF2-40B4-BE49-F238E27FC236}">
                <a16:creationId xmlns:a16="http://schemas.microsoft.com/office/drawing/2014/main" id="{66B41049-82D3-40C9-8411-9DA16B2743C0}"/>
              </a:ext>
            </a:extLst>
          </p:cNvPr>
          <p:cNvSpPr/>
          <p:nvPr/>
        </p:nvSpPr>
        <p:spPr>
          <a:xfrm>
            <a:off x="6509905" y="1144177"/>
            <a:ext cx="2514600" cy="865235"/>
          </a:xfrm>
          <a:prstGeom prst="roundRect">
            <a:avLst/>
          </a:prstGeom>
          <a:solidFill>
            <a:schemeClr val="bg1"/>
          </a:solidFill>
          <a:ln w="28575">
            <a:solidFill>
              <a:srgbClr val="139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0456EE6B-DFCA-4040-A247-5763AE594260}"/>
              </a:ext>
            </a:extLst>
          </p:cNvPr>
          <p:cNvSpPr txBox="1"/>
          <p:nvPr/>
        </p:nvSpPr>
        <p:spPr>
          <a:xfrm>
            <a:off x="6691746" y="1208804"/>
            <a:ext cx="2150918" cy="707886"/>
          </a:xfrm>
          <a:prstGeom prst="rect">
            <a:avLst/>
          </a:prstGeom>
          <a:solidFill>
            <a:schemeClr val="bg1"/>
          </a:solidFill>
        </p:spPr>
        <p:txBody>
          <a:bodyPr wrap="square" rtlCol="0">
            <a:spAutoFit/>
          </a:bodyPr>
          <a:lstStyle/>
          <a:p>
            <a:pPr algn="ctr"/>
            <a:r>
              <a:rPr lang="fr-FR" sz="2000" b="1" dirty="0"/>
              <a:t>Méthode inductive</a:t>
            </a:r>
          </a:p>
        </p:txBody>
      </p:sp>
    </p:spTree>
    <p:extLst>
      <p:ext uri="{BB962C8B-B14F-4D97-AF65-F5344CB8AC3E}">
        <p14:creationId xmlns:p14="http://schemas.microsoft.com/office/powerpoint/2010/main" val="282182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083C69-603D-44C0-BD52-57F91D7FB149}"/>
              </a:ext>
            </a:extLst>
          </p:cNvPr>
          <p:cNvSpPr>
            <a:spLocks noGrp="1"/>
          </p:cNvSpPr>
          <p:nvPr>
            <p:ph type="title"/>
          </p:nvPr>
        </p:nvSpPr>
        <p:spPr/>
        <p:txBody>
          <a:bodyPr/>
          <a:lstStyle/>
          <a:p>
            <a:r>
              <a:rPr lang="fr-FR" dirty="0"/>
              <a:t>Points abordés</a:t>
            </a:r>
          </a:p>
        </p:txBody>
      </p:sp>
      <p:sp>
        <p:nvSpPr>
          <p:cNvPr id="4" name="Espace réservé du contenu 3">
            <a:extLst>
              <a:ext uri="{FF2B5EF4-FFF2-40B4-BE49-F238E27FC236}">
                <a16:creationId xmlns:a16="http://schemas.microsoft.com/office/drawing/2014/main" id="{43BD8A27-1B57-41C7-99EA-A7D8A68A2EBF}"/>
              </a:ext>
            </a:extLst>
          </p:cNvPr>
          <p:cNvSpPr>
            <a:spLocks noGrp="1"/>
          </p:cNvSpPr>
          <p:nvPr>
            <p:ph idx="4294967295"/>
          </p:nvPr>
        </p:nvSpPr>
        <p:spPr>
          <a:xfrm>
            <a:off x="2117074" y="537032"/>
            <a:ext cx="8493776" cy="3760890"/>
          </a:xfrm>
          <a:prstGeom prst="rect">
            <a:avLst/>
          </a:prstGeom>
        </p:spPr>
        <p:txBody>
          <a:bodyPr>
            <a:normAutofit/>
          </a:bodyPr>
          <a:lstStyle/>
          <a:p>
            <a:r>
              <a:rPr lang="fr-FR" sz="3200" dirty="0"/>
              <a:t>Présentation du </a:t>
            </a:r>
            <a:r>
              <a:rPr lang="fr-FR" sz="3200" b="1" dirty="0">
                <a:solidFill>
                  <a:srgbClr val="139D9A"/>
                </a:solidFill>
                <a:highlight>
                  <a:srgbClr val="FFFF00"/>
                </a:highlight>
              </a:rPr>
              <a:t>système</a:t>
            </a:r>
          </a:p>
          <a:p>
            <a:r>
              <a:rPr lang="fr-FR" sz="3200" dirty="0">
                <a:solidFill>
                  <a:schemeClr val="tx1"/>
                </a:solidFill>
              </a:rPr>
              <a:t>Restitution des </a:t>
            </a:r>
            <a:r>
              <a:rPr lang="fr-FR" sz="3200" dirty="0">
                <a:solidFill>
                  <a:srgbClr val="139D9A"/>
                </a:solidFill>
              </a:rPr>
              <a:t>Travaux Pratiques</a:t>
            </a:r>
            <a:endParaRPr lang="fr-FR" sz="3200" dirty="0">
              <a:solidFill>
                <a:schemeClr val="accent1">
                  <a:lumMod val="50000"/>
                </a:schemeClr>
              </a:solidFill>
            </a:endParaRPr>
          </a:p>
          <a:p>
            <a:r>
              <a:rPr lang="fr-FR" sz="3200" dirty="0"/>
              <a:t>Pédagogie en </a:t>
            </a:r>
            <a:r>
              <a:rPr lang="fr-FR" sz="3200" dirty="0">
                <a:solidFill>
                  <a:srgbClr val="139D9A"/>
                </a:solidFill>
                <a:highlight>
                  <a:srgbClr val="FFFF00"/>
                </a:highlight>
              </a:rPr>
              <a:t>………</a:t>
            </a:r>
            <a:endParaRPr lang="fr-FR" sz="3200" b="1" dirty="0">
              <a:solidFill>
                <a:srgbClr val="139D9A"/>
              </a:solidFill>
              <a:highlight>
                <a:srgbClr val="FFFF00"/>
              </a:highlight>
            </a:endParaRPr>
          </a:p>
          <a:p>
            <a:pPr marL="0" indent="0">
              <a:buNone/>
            </a:pPr>
            <a:r>
              <a:rPr lang="fr-FR" dirty="0"/>
              <a:t>  </a:t>
            </a:r>
            <a:r>
              <a:rPr lang="fr-FR" sz="3200" dirty="0"/>
              <a:t>Description de la </a:t>
            </a:r>
            <a:r>
              <a:rPr lang="fr-FR" sz="3200" b="1" dirty="0">
                <a:solidFill>
                  <a:srgbClr val="139D9A"/>
                </a:solidFill>
              </a:rPr>
              <a:t>séquence</a:t>
            </a:r>
          </a:p>
          <a:p>
            <a:pPr marL="0" indent="0">
              <a:buNone/>
            </a:pPr>
            <a:r>
              <a:rPr lang="fr-FR" sz="3200" b="1" dirty="0">
                <a:solidFill>
                  <a:srgbClr val="139D9A"/>
                </a:solidFill>
              </a:rPr>
              <a:t> Conclusion</a:t>
            </a:r>
          </a:p>
        </p:txBody>
      </p:sp>
      <p:sp>
        <p:nvSpPr>
          <p:cNvPr id="5" name="Espace réservé du contenu 3">
            <a:extLst>
              <a:ext uri="{FF2B5EF4-FFF2-40B4-BE49-F238E27FC236}">
                <a16:creationId xmlns:a16="http://schemas.microsoft.com/office/drawing/2014/main" id="{8D7FB432-7BF8-430C-9B60-7C601A2FB14F}"/>
              </a:ext>
            </a:extLst>
          </p:cNvPr>
          <p:cNvSpPr txBox="1">
            <a:spLocks/>
          </p:cNvSpPr>
          <p:nvPr/>
        </p:nvSpPr>
        <p:spPr>
          <a:xfrm>
            <a:off x="1097279" y="566528"/>
            <a:ext cx="947831" cy="3987030"/>
          </a:xfrm>
          <a:prstGeom prst="rect">
            <a:avLst/>
          </a:prstGeom>
          <a:noFill/>
          <a:ln>
            <a:noFill/>
          </a:ln>
        </p:spPr>
        <p:txBody>
          <a:bodyPr vert="horz" wrap="square" lIns="0" tIns="45720" rIns="0" bIns="45720" anchor="t" anchorCtr="0" compatLnSpc="1">
            <a:normAutofit fontScale="92500" lnSpcReduction="10000"/>
          </a:bodyPr>
          <a:lstStyle>
            <a:lvl1pPr marL="91440" marR="0" lvl="0" indent="-91440" algn="l" defTabSz="914400" rtl="0" fontAlgn="auto" hangingPunct="1">
              <a:lnSpc>
                <a:spcPct val="110000"/>
              </a:lnSpc>
              <a:spcBef>
                <a:spcPts val="1200"/>
              </a:spcBef>
              <a:spcAft>
                <a:spcPts val="200"/>
              </a:spcAft>
              <a:buClr>
                <a:srgbClr val="9BA8B7"/>
              </a:buClr>
              <a:buSzPct val="100000"/>
              <a:buFont typeface="Calibri" pitchFamily="34"/>
              <a:buChar char=" "/>
              <a:tabLst/>
              <a:defRPr lang="fr-FR" sz="1900" b="0" i="0" u="none" strike="noStrike" kern="1200" cap="none" spc="0" baseline="0">
                <a:solidFill>
                  <a:srgbClr val="404040"/>
                </a:solidFill>
                <a:uFillTx/>
                <a:latin typeface="Franklin Gothic Book"/>
              </a:defRPr>
            </a:lvl1pPr>
            <a:lvl2pPr marL="384048" marR="0" lvl="1" indent="-182880" algn="l" defTabSz="914400" rtl="0" fontAlgn="auto" hangingPunct="1">
              <a:lnSpc>
                <a:spcPct val="100000"/>
              </a:lnSpc>
              <a:spcBef>
                <a:spcPts val="200"/>
              </a:spcBef>
              <a:spcAft>
                <a:spcPts val="400"/>
              </a:spcAft>
              <a:buSzPct val="100000"/>
              <a:buFont typeface="Calibri" pitchFamily="34"/>
              <a:buChar char="◦"/>
              <a:tabLst/>
              <a:defRPr lang="fr-FR" sz="1700" b="0" i="0" u="none" strike="noStrike" kern="1200" cap="none" spc="0" baseline="0">
                <a:solidFill>
                  <a:srgbClr val="404040"/>
                </a:solidFill>
                <a:uFillTx/>
                <a:latin typeface="Franklin Gothic Book"/>
              </a:defRPr>
            </a:lvl2pPr>
            <a:lvl3pPr marL="566928" marR="0" lvl="2" indent="-182880" algn="l" defTabSz="914400" rtl="0" fontAlgn="auto" hangingPunct="1">
              <a:lnSpc>
                <a:spcPct val="100000"/>
              </a:lnSpc>
              <a:spcBef>
                <a:spcPts val="200"/>
              </a:spcBef>
              <a:spcAft>
                <a:spcPts val="400"/>
              </a:spcAft>
              <a:buSzPct val="100000"/>
              <a:buFont typeface="Calibri" pitchFamily="34"/>
              <a:buChar char="◦"/>
              <a:tabLst/>
              <a:defRPr lang="fr-FR" sz="1300" b="0" i="0" u="none" strike="noStrike" kern="1200" cap="none" spc="0" baseline="0">
                <a:solidFill>
                  <a:srgbClr val="404040"/>
                </a:solidFill>
                <a:uFillTx/>
                <a:latin typeface="Franklin Gothic Book"/>
              </a:defRPr>
            </a:lvl3pPr>
            <a:lvl4pPr marL="749808" marR="0" lvl="3" indent="-182880" algn="l" defTabSz="914400" rtl="0" fontAlgn="auto" hangingPunct="1">
              <a:lnSpc>
                <a:spcPct val="100000"/>
              </a:lnSpc>
              <a:spcBef>
                <a:spcPts val="200"/>
              </a:spcBef>
              <a:spcAft>
                <a:spcPts val="400"/>
              </a:spcAft>
              <a:buSzPct val="100000"/>
              <a:buFont typeface="Calibri" pitchFamily="34"/>
              <a:buChar char="◦"/>
              <a:tabLst/>
              <a:defRPr lang="fr-FR" sz="1300" b="0" i="0" u="none" strike="noStrike" kern="1200" cap="none" spc="0" baseline="0">
                <a:solidFill>
                  <a:srgbClr val="404040"/>
                </a:solidFill>
                <a:uFillTx/>
                <a:latin typeface="Franklin Gothic Book"/>
              </a:defRPr>
            </a:lvl4pPr>
            <a:lvl5pPr marL="932688" marR="0" lvl="4" indent="-182880" algn="l" defTabSz="914400" rtl="0" fontAlgn="auto" hangingPunct="1">
              <a:lnSpc>
                <a:spcPct val="100000"/>
              </a:lnSpc>
              <a:spcBef>
                <a:spcPts val="200"/>
              </a:spcBef>
              <a:spcAft>
                <a:spcPts val="400"/>
              </a:spcAft>
              <a:buSzPct val="100000"/>
              <a:buFont typeface="Calibri" pitchFamily="34"/>
              <a:buChar char="◦"/>
              <a:tabLst/>
              <a:defRPr lang="fr-FR" sz="1300" b="0" i="0" u="none" strike="noStrike" kern="1200" cap="none" spc="0" baseline="0">
                <a:solidFill>
                  <a:srgbClr val="404040"/>
                </a:solidFill>
                <a:uFillTx/>
                <a:latin typeface="Franklin Gothic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fr-FR" sz="3200" b="1" dirty="0"/>
              <a:t>1</a:t>
            </a:r>
          </a:p>
          <a:p>
            <a:pPr>
              <a:spcBef>
                <a:spcPts val="1800"/>
              </a:spcBef>
            </a:pPr>
            <a:r>
              <a:rPr lang="fr-FR" sz="3200" b="1" dirty="0"/>
              <a:t>2</a:t>
            </a:r>
          </a:p>
          <a:p>
            <a:pPr>
              <a:spcBef>
                <a:spcPts val="1800"/>
              </a:spcBef>
            </a:pPr>
            <a:r>
              <a:rPr lang="fr-FR" sz="3200" b="1" dirty="0"/>
              <a:t>3</a:t>
            </a:r>
          </a:p>
          <a:p>
            <a:pPr>
              <a:spcBef>
                <a:spcPts val="1800"/>
              </a:spcBef>
            </a:pPr>
            <a:r>
              <a:rPr lang="fr-FR" sz="3200" b="1" dirty="0"/>
              <a:t>4</a:t>
            </a:r>
          </a:p>
          <a:p>
            <a:pPr>
              <a:spcBef>
                <a:spcPts val="1800"/>
              </a:spcBef>
            </a:pPr>
            <a:r>
              <a:rPr lang="fr-FR" sz="3200" b="1" dirty="0"/>
              <a:t>5</a:t>
            </a:r>
          </a:p>
          <a:p>
            <a:pPr marL="0" indent="0">
              <a:buFont typeface="Calibri" pitchFamily="34"/>
              <a:buNone/>
            </a:pPr>
            <a:r>
              <a:rPr lang="fr-FR" b="1" dirty="0"/>
              <a:t> </a:t>
            </a:r>
          </a:p>
        </p:txBody>
      </p:sp>
    </p:spTree>
    <p:extLst>
      <p:ext uri="{BB962C8B-B14F-4D97-AF65-F5344CB8AC3E}">
        <p14:creationId xmlns:p14="http://schemas.microsoft.com/office/powerpoint/2010/main" val="162979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re 2">
            <a:extLst>
              <a:ext uri="{FF2B5EF4-FFF2-40B4-BE49-F238E27FC236}">
                <a16:creationId xmlns:a16="http://schemas.microsoft.com/office/drawing/2014/main" id="{42CC27D4-170F-4111-BEC2-AAD26137CB1A}"/>
              </a:ext>
            </a:extLst>
          </p:cNvPr>
          <p:cNvSpPr txBox="1">
            <a:spLocks noGrp="1"/>
          </p:cNvSpPr>
          <p:nvPr>
            <p:ph type="title"/>
          </p:nvPr>
        </p:nvSpPr>
        <p:spPr/>
        <p:txBody>
          <a:bodyPr>
            <a:normAutofit/>
          </a:bodyPr>
          <a:lstStyle/>
          <a:p>
            <a:r>
              <a:rPr lang="fr-FR" dirty="0"/>
              <a:t>3. </a:t>
            </a:r>
            <a:r>
              <a:rPr lang="fr-FR" sz="3600" dirty="0"/>
              <a:t>Pédagogie </a:t>
            </a:r>
            <a:r>
              <a:rPr lang="fr-FR" sz="3600" dirty="0">
                <a:solidFill>
                  <a:schemeClr val="bg1"/>
                </a:solidFill>
              </a:rPr>
              <a:t>en</a:t>
            </a:r>
            <a:r>
              <a:rPr lang="fr-FR" sz="3600" dirty="0">
                <a:solidFill>
                  <a:srgbClr val="002060"/>
                </a:solidFill>
              </a:rPr>
              <a:t> Cycle 4</a:t>
            </a:r>
            <a:endParaRPr lang="fr-FR" dirty="0">
              <a:solidFill>
                <a:srgbClr val="FFFF00"/>
              </a:solidFill>
            </a:endParaRPr>
          </a:p>
        </p:txBody>
      </p:sp>
      <p:pic>
        <p:nvPicPr>
          <p:cNvPr id="4" name="Image 3">
            <a:extLst>
              <a:ext uri="{FF2B5EF4-FFF2-40B4-BE49-F238E27FC236}">
                <a16:creationId xmlns:a16="http://schemas.microsoft.com/office/drawing/2014/main" id="{1EB7BE57-7C7C-40BA-A772-AB3D95BC7AA3}"/>
              </a:ext>
            </a:extLst>
          </p:cNvPr>
          <p:cNvPicPr>
            <a:picLocks noChangeAspect="1"/>
          </p:cNvPicPr>
          <p:nvPr/>
        </p:nvPicPr>
        <p:blipFill>
          <a:blip r:embed="rId2"/>
          <a:stretch>
            <a:fillRect/>
          </a:stretch>
        </p:blipFill>
        <p:spPr>
          <a:xfrm>
            <a:off x="890611" y="208170"/>
            <a:ext cx="10177362" cy="4197575"/>
          </a:xfrm>
          <a:prstGeom prst="rect">
            <a:avLst/>
          </a:prstGeom>
        </p:spPr>
      </p:pic>
    </p:spTree>
    <p:extLst>
      <p:ext uri="{BB962C8B-B14F-4D97-AF65-F5344CB8AC3E}">
        <p14:creationId xmlns:p14="http://schemas.microsoft.com/office/powerpoint/2010/main" val="2411178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re 2">
            <a:extLst>
              <a:ext uri="{FF2B5EF4-FFF2-40B4-BE49-F238E27FC236}">
                <a16:creationId xmlns:a16="http://schemas.microsoft.com/office/drawing/2014/main" id="{42CC27D4-170F-4111-BEC2-AAD26137CB1A}"/>
              </a:ext>
            </a:extLst>
          </p:cNvPr>
          <p:cNvSpPr txBox="1">
            <a:spLocks noGrp="1"/>
          </p:cNvSpPr>
          <p:nvPr>
            <p:ph type="title"/>
          </p:nvPr>
        </p:nvSpPr>
        <p:spPr/>
        <p:txBody>
          <a:bodyPr>
            <a:normAutofit/>
          </a:bodyPr>
          <a:lstStyle/>
          <a:p>
            <a:r>
              <a:rPr lang="fr-FR" dirty="0"/>
              <a:t>3. </a:t>
            </a:r>
            <a:r>
              <a:rPr lang="fr-FR" sz="3600" dirty="0"/>
              <a:t>Pédagogie </a:t>
            </a:r>
            <a:r>
              <a:rPr lang="fr-FR" sz="3600" dirty="0">
                <a:solidFill>
                  <a:schemeClr val="bg1"/>
                </a:solidFill>
              </a:rPr>
              <a:t>en</a:t>
            </a:r>
            <a:r>
              <a:rPr lang="fr-FR" sz="3600" dirty="0">
                <a:solidFill>
                  <a:srgbClr val="002060"/>
                </a:solidFill>
              </a:rPr>
              <a:t> Cycle 4</a:t>
            </a:r>
            <a:endParaRPr lang="fr-FR" dirty="0">
              <a:solidFill>
                <a:srgbClr val="FFFF00"/>
              </a:solidFill>
            </a:endParaRPr>
          </a:p>
        </p:txBody>
      </p:sp>
      <p:pic>
        <p:nvPicPr>
          <p:cNvPr id="8" name="Image 7">
            <a:extLst>
              <a:ext uri="{FF2B5EF4-FFF2-40B4-BE49-F238E27FC236}">
                <a16:creationId xmlns:a16="http://schemas.microsoft.com/office/drawing/2014/main" id="{347811BD-DC77-4377-A362-42AAE7887C7D}"/>
              </a:ext>
            </a:extLst>
          </p:cNvPr>
          <p:cNvPicPr>
            <a:picLocks noChangeAspect="1"/>
          </p:cNvPicPr>
          <p:nvPr/>
        </p:nvPicPr>
        <p:blipFill>
          <a:blip r:embed="rId2"/>
          <a:stretch>
            <a:fillRect/>
          </a:stretch>
        </p:blipFill>
        <p:spPr>
          <a:xfrm>
            <a:off x="476249" y="238126"/>
            <a:ext cx="11496675" cy="3982088"/>
          </a:xfrm>
          <a:prstGeom prst="rect">
            <a:avLst/>
          </a:prstGeom>
        </p:spPr>
      </p:pic>
      <p:sp>
        <p:nvSpPr>
          <p:cNvPr id="4" name="Rectangle 3">
            <a:extLst>
              <a:ext uri="{FF2B5EF4-FFF2-40B4-BE49-F238E27FC236}">
                <a16:creationId xmlns:a16="http://schemas.microsoft.com/office/drawing/2014/main" id="{AA8768A2-E233-440E-9688-92F29B177E15}"/>
              </a:ext>
            </a:extLst>
          </p:cNvPr>
          <p:cNvSpPr/>
          <p:nvPr/>
        </p:nvSpPr>
        <p:spPr>
          <a:xfrm>
            <a:off x="6548375" y="2229170"/>
            <a:ext cx="2428477" cy="956482"/>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fr-FR" sz="1100"/>
          </a:p>
        </p:txBody>
      </p:sp>
    </p:spTree>
    <p:extLst>
      <p:ext uri="{BB962C8B-B14F-4D97-AF65-F5344CB8AC3E}">
        <p14:creationId xmlns:p14="http://schemas.microsoft.com/office/powerpoint/2010/main" val="3197746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re 2">
            <a:extLst>
              <a:ext uri="{FF2B5EF4-FFF2-40B4-BE49-F238E27FC236}">
                <a16:creationId xmlns:a16="http://schemas.microsoft.com/office/drawing/2014/main" id="{42CC27D4-170F-4111-BEC2-AAD26137CB1A}"/>
              </a:ext>
            </a:extLst>
          </p:cNvPr>
          <p:cNvSpPr txBox="1">
            <a:spLocks noGrp="1"/>
          </p:cNvSpPr>
          <p:nvPr>
            <p:ph type="title"/>
          </p:nvPr>
        </p:nvSpPr>
        <p:spPr/>
        <p:txBody>
          <a:bodyPr>
            <a:normAutofit/>
          </a:bodyPr>
          <a:lstStyle/>
          <a:p>
            <a:r>
              <a:rPr lang="fr-FR" dirty="0"/>
              <a:t>3. </a:t>
            </a:r>
            <a:r>
              <a:rPr lang="fr-FR" sz="3600" dirty="0"/>
              <a:t>Pédagogie </a:t>
            </a:r>
            <a:r>
              <a:rPr lang="fr-FR" sz="3600" dirty="0">
                <a:solidFill>
                  <a:schemeClr val="bg1"/>
                </a:solidFill>
              </a:rPr>
              <a:t>en</a:t>
            </a:r>
            <a:r>
              <a:rPr lang="fr-FR" sz="3600" dirty="0">
                <a:solidFill>
                  <a:srgbClr val="002060"/>
                </a:solidFill>
              </a:rPr>
              <a:t> Cycle 4</a:t>
            </a:r>
            <a:endParaRPr lang="fr-FR" dirty="0">
              <a:solidFill>
                <a:srgbClr val="FFFF00"/>
              </a:solidFill>
            </a:endParaRPr>
          </a:p>
        </p:txBody>
      </p:sp>
      <p:pic>
        <p:nvPicPr>
          <p:cNvPr id="6" name="Image 5">
            <a:extLst>
              <a:ext uri="{FF2B5EF4-FFF2-40B4-BE49-F238E27FC236}">
                <a16:creationId xmlns:a16="http://schemas.microsoft.com/office/drawing/2014/main" id="{39939FE8-870B-4528-AFBF-E1EA7F105EFA}"/>
              </a:ext>
            </a:extLst>
          </p:cNvPr>
          <p:cNvPicPr>
            <a:picLocks noChangeAspect="1"/>
          </p:cNvPicPr>
          <p:nvPr/>
        </p:nvPicPr>
        <p:blipFill rotWithShape="1">
          <a:blip r:embed="rId2"/>
          <a:srcRect t="6409"/>
          <a:stretch/>
        </p:blipFill>
        <p:spPr>
          <a:xfrm>
            <a:off x="0" y="413038"/>
            <a:ext cx="12192000" cy="5666607"/>
          </a:xfrm>
          <a:prstGeom prst="rect">
            <a:avLst/>
          </a:prstGeom>
        </p:spPr>
      </p:pic>
    </p:spTree>
    <p:extLst>
      <p:ext uri="{BB962C8B-B14F-4D97-AF65-F5344CB8AC3E}">
        <p14:creationId xmlns:p14="http://schemas.microsoft.com/office/powerpoint/2010/main" val="3051942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6" name="Titre 2">
            <a:extLst>
              <a:ext uri="{FF2B5EF4-FFF2-40B4-BE49-F238E27FC236}">
                <a16:creationId xmlns:a16="http://schemas.microsoft.com/office/drawing/2014/main" id="{227FDDE9-356D-43FC-AFA6-10501C42EFB0}"/>
              </a:ext>
            </a:extLst>
          </p:cNvPr>
          <p:cNvSpPr txBox="1">
            <a:spLocks noGrp="1"/>
          </p:cNvSpPr>
          <p:nvPr>
            <p:ph type="title"/>
          </p:nvPr>
        </p:nvSpPr>
        <p:spPr>
          <a:xfrm>
            <a:off x="319180" y="226423"/>
            <a:ext cx="2755714" cy="2454432"/>
          </a:xfrm>
        </p:spPr>
        <p:txBody>
          <a:bodyPr>
            <a:normAutofit/>
          </a:bodyPr>
          <a:lstStyle/>
          <a:p>
            <a:r>
              <a:rPr lang="fr-FR" dirty="0"/>
              <a:t>3.</a:t>
            </a:r>
            <a:br>
              <a:rPr lang="fr-FR" dirty="0"/>
            </a:br>
            <a:r>
              <a:rPr lang="fr-FR" sz="3600" dirty="0"/>
              <a:t>Pédagogie </a:t>
            </a:r>
            <a:r>
              <a:rPr lang="fr-FR" sz="3600" dirty="0">
                <a:solidFill>
                  <a:schemeClr val="bg1"/>
                </a:solidFill>
              </a:rPr>
              <a:t>en</a:t>
            </a:r>
            <a:r>
              <a:rPr lang="fr-FR" sz="3600" dirty="0">
                <a:solidFill>
                  <a:srgbClr val="002060"/>
                </a:solidFill>
              </a:rPr>
              <a:t> Seconde</a:t>
            </a:r>
            <a:endParaRPr lang="fr-FR" dirty="0">
              <a:solidFill>
                <a:srgbClr val="FFFF00"/>
              </a:solidFill>
            </a:endParaRPr>
          </a:p>
        </p:txBody>
      </p:sp>
      <p:pic>
        <p:nvPicPr>
          <p:cNvPr id="3" name="Image 2">
            <a:extLst>
              <a:ext uri="{FF2B5EF4-FFF2-40B4-BE49-F238E27FC236}">
                <a16:creationId xmlns:a16="http://schemas.microsoft.com/office/drawing/2014/main" id="{AD87AD81-0EE0-4217-B621-E0298EA26E7A}"/>
              </a:ext>
            </a:extLst>
          </p:cNvPr>
          <p:cNvPicPr>
            <a:picLocks noChangeAspect="1"/>
          </p:cNvPicPr>
          <p:nvPr/>
        </p:nvPicPr>
        <p:blipFill rotWithShape="1">
          <a:blip r:embed="rId2"/>
          <a:srcRect r="13330"/>
          <a:stretch/>
        </p:blipFill>
        <p:spPr>
          <a:xfrm>
            <a:off x="3667174" y="226423"/>
            <a:ext cx="8205646" cy="6420932"/>
          </a:xfrm>
          <a:prstGeom prst="rect">
            <a:avLst/>
          </a:prstGeom>
        </p:spPr>
      </p:pic>
    </p:spTree>
    <p:extLst>
      <p:ext uri="{BB962C8B-B14F-4D97-AF65-F5344CB8AC3E}">
        <p14:creationId xmlns:p14="http://schemas.microsoft.com/office/powerpoint/2010/main" val="3414837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6" name="Titre 2">
            <a:extLst>
              <a:ext uri="{FF2B5EF4-FFF2-40B4-BE49-F238E27FC236}">
                <a16:creationId xmlns:a16="http://schemas.microsoft.com/office/drawing/2014/main" id="{227FDDE9-356D-43FC-AFA6-10501C42EFB0}"/>
              </a:ext>
            </a:extLst>
          </p:cNvPr>
          <p:cNvSpPr txBox="1">
            <a:spLocks noGrp="1"/>
          </p:cNvSpPr>
          <p:nvPr>
            <p:ph type="title"/>
          </p:nvPr>
        </p:nvSpPr>
        <p:spPr>
          <a:xfrm>
            <a:off x="319180" y="226423"/>
            <a:ext cx="2755714" cy="2454432"/>
          </a:xfrm>
        </p:spPr>
        <p:txBody>
          <a:bodyPr>
            <a:normAutofit/>
          </a:bodyPr>
          <a:lstStyle/>
          <a:p>
            <a:r>
              <a:rPr lang="fr-FR" dirty="0"/>
              <a:t>3.</a:t>
            </a:r>
            <a:br>
              <a:rPr lang="fr-FR" dirty="0"/>
            </a:br>
            <a:r>
              <a:rPr lang="fr-FR" sz="3600" dirty="0"/>
              <a:t>Pédagogie </a:t>
            </a:r>
            <a:r>
              <a:rPr lang="fr-FR" sz="3600" dirty="0">
                <a:solidFill>
                  <a:schemeClr val="bg1"/>
                </a:solidFill>
              </a:rPr>
              <a:t>en</a:t>
            </a:r>
            <a:r>
              <a:rPr lang="fr-FR" sz="3600" dirty="0">
                <a:solidFill>
                  <a:srgbClr val="002060"/>
                </a:solidFill>
              </a:rPr>
              <a:t> Seconde</a:t>
            </a:r>
            <a:endParaRPr lang="fr-FR" dirty="0">
              <a:solidFill>
                <a:srgbClr val="FFFF00"/>
              </a:solidFill>
            </a:endParaRPr>
          </a:p>
        </p:txBody>
      </p:sp>
      <p:pic>
        <p:nvPicPr>
          <p:cNvPr id="4" name="Image 3">
            <a:extLst>
              <a:ext uri="{FF2B5EF4-FFF2-40B4-BE49-F238E27FC236}">
                <a16:creationId xmlns:a16="http://schemas.microsoft.com/office/drawing/2014/main" id="{2F3BDD9C-9DAE-4A97-B06B-2458FFDF0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378" y="535748"/>
            <a:ext cx="8448696" cy="5786503"/>
          </a:xfrm>
          <a:prstGeom prst="rect">
            <a:avLst/>
          </a:prstGeom>
        </p:spPr>
      </p:pic>
    </p:spTree>
    <p:extLst>
      <p:ext uri="{BB962C8B-B14F-4D97-AF65-F5344CB8AC3E}">
        <p14:creationId xmlns:p14="http://schemas.microsoft.com/office/powerpoint/2010/main" val="1819861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6" name="Titre 2">
            <a:extLst>
              <a:ext uri="{FF2B5EF4-FFF2-40B4-BE49-F238E27FC236}">
                <a16:creationId xmlns:a16="http://schemas.microsoft.com/office/drawing/2014/main" id="{227FDDE9-356D-43FC-AFA6-10501C42EFB0}"/>
              </a:ext>
            </a:extLst>
          </p:cNvPr>
          <p:cNvSpPr txBox="1">
            <a:spLocks noGrp="1"/>
          </p:cNvSpPr>
          <p:nvPr>
            <p:ph type="title"/>
          </p:nvPr>
        </p:nvSpPr>
        <p:spPr>
          <a:xfrm>
            <a:off x="319180" y="226423"/>
            <a:ext cx="2755714" cy="2454432"/>
          </a:xfrm>
        </p:spPr>
        <p:txBody>
          <a:bodyPr>
            <a:normAutofit/>
          </a:bodyPr>
          <a:lstStyle/>
          <a:p>
            <a:r>
              <a:rPr lang="fr-FR" dirty="0"/>
              <a:t>3.</a:t>
            </a:r>
            <a:br>
              <a:rPr lang="fr-FR" dirty="0"/>
            </a:br>
            <a:r>
              <a:rPr lang="fr-FR" sz="3600" dirty="0"/>
              <a:t>Pédagogie </a:t>
            </a:r>
            <a:r>
              <a:rPr lang="fr-FR" sz="3600" dirty="0">
                <a:solidFill>
                  <a:schemeClr val="bg1"/>
                </a:solidFill>
              </a:rPr>
              <a:t>en</a:t>
            </a:r>
            <a:r>
              <a:rPr lang="fr-FR" sz="3600" dirty="0">
                <a:solidFill>
                  <a:srgbClr val="002060"/>
                </a:solidFill>
              </a:rPr>
              <a:t> Seconde</a:t>
            </a:r>
            <a:endParaRPr lang="fr-FR" dirty="0">
              <a:solidFill>
                <a:srgbClr val="FFFF00"/>
              </a:solidFill>
            </a:endParaRPr>
          </a:p>
        </p:txBody>
      </p:sp>
      <p:pic>
        <p:nvPicPr>
          <p:cNvPr id="3" name="Image 2">
            <a:extLst>
              <a:ext uri="{FF2B5EF4-FFF2-40B4-BE49-F238E27FC236}">
                <a16:creationId xmlns:a16="http://schemas.microsoft.com/office/drawing/2014/main" id="{413E5D47-6F0A-427C-A521-760E6C993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094" y="324704"/>
            <a:ext cx="8035214" cy="6137055"/>
          </a:xfrm>
          <a:prstGeom prst="rect">
            <a:avLst/>
          </a:prstGeom>
        </p:spPr>
      </p:pic>
    </p:spTree>
    <p:extLst>
      <p:ext uri="{BB962C8B-B14F-4D97-AF65-F5344CB8AC3E}">
        <p14:creationId xmlns:p14="http://schemas.microsoft.com/office/powerpoint/2010/main" val="1411144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27" name="Titre 2">
            <a:extLst>
              <a:ext uri="{FF2B5EF4-FFF2-40B4-BE49-F238E27FC236}">
                <a16:creationId xmlns:a16="http://schemas.microsoft.com/office/drawing/2014/main" id="{42CC27D4-170F-4111-BEC2-AAD26137CB1A}"/>
              </a:ext>
            </a:extLst>
          </p:cNvPr>
          <p:cNvSpPr txBox="1">
            <a:spLocks noGrp="1"/>
          </p:cNvSpPr>
          <p:nvPr>
            <p:ph type="title"/>
          </p:nvPr>
        </p:nvSpPr>
        <p:spPr>
          <a:xfrm>
            <a:off x="319180" y="226423"/>
            <a:ext cx="2755714" cy="2093976"/>
          </a:xfrm>
        </p:spPr>
        <p:txBody>
          <a:bodyPr>
            <a:normAutofit/>
          </a:bodyPr>
          <a:lstStyle/>
          <a:p>
            <a:r>
              <a:rPr lang="fr-FR" dirty="0"/>
              <a:t>3.</a:t>
            </a:r>
            <a:br>
              <a:rPr lang="fr-FR" dirty="0"/>
            </a:br>
            <a:r>
              <a:rPr lang="fr-FR" dirty="0"/>
              <a:t>Pédagogie en 1ère et Tle STI2D</a:t>
            </a:r>
          </a:p>
        </p:txBody>
      </p:sp>
      <p:pic>
        <p:nvPicPr>
          <p:cNvPr id="5" name="Image 4">
            <a:extLst>
              <a:ext uri="{FF2B5EF4-FFF2-40B4-BE49-F238E27FC236}">
                <a16:creationId xmlns:a16="http://schemas.microsoft.com/office/drawing/2014/main" id="{A804CF0E-6E8B-493F-AB7C-B70C03BE2CB8}"/>
              </a:ext>
            </a:extLst>
          </p:cNvPr>
          <p:cNvPicPr>
            <a:picLocks noChangeAspect="1"/>
          </p:cNvPicPr>
          <p:nvPr/>
        </p:nvPicPr>
        <p:blipFill>
          <a:blip r:embed="rId2"/>
          <a:stretch/>
        </p:blipFill>
        <p:spPr bwMode="auto">
          <a:xfrm>
            <a:off x="3770365" y="3308360"/>
            <a:ext cx="7994607" cy="1689836"/>
          </a:xfrm>
          <a:prstGeom prst="rect">
            <a:avLst/>
          </a:prstGeom>
        </p:spPr>
      </p:pic>
      <p:sp>
        <p:nvSpPr>
          <p:cNvPr id="6" name="Rectangle 5">
            <a:extLst>
              <a:ext uri="{FF2B5EF4-FFF2-40B4-BE49-F238E27FC236}">
                <a16:creationId xmlns:a16="http://schemas.microsoft.com/office/drawing/2014/main" id="{EF217D3F-3FB2-4A58-BFB2-8891E9BC1B43}"/>
              </a:ext>
            </a:extLst>
          </p:cNvPr>
          <p:cNvSpPr/>
          <p:nvPr/>
        </p:nvSpPr>
        <p:spPr bwMode="auto">
          <a:xfrm>
            <a:off x="3692087" y="5307138"/>
            <a:ext cx="5504435" cy="937745"/>
          </a:xfrm>
          <a:prstGeom prst="rect">
            <a:avLst/>
          </a:prstGeom>
          <a:noFill/>
        </p:spPr>
        <p:txBody>
          <a:bodyPr vertOverflow="overflow" horzOverflow="clip" vert="horz" wrap="square" lIns="91428" tIns="45714" rIns="91428" bIns="45714" numCol="1" spcCol="0" rtlCol="0" fromWordArt="0" anchor="t" anchorCtr="0" forceAA="0" compatLnSpc="0">
            <a:spAutoFit/>
          </a:bodyPr>
          <a:lstStyle/>
          <a:p>
            <a:pPr>
              <a:defRPr/>
            </a:pPr>
            <a:r>
              <a:rPr lang="fr-FR" dirty="0"/>
              <a:t>IT : innovation technologique </a:t>
            </a:r>
          </a:p>
          <a:p>
            <a:pPr algn="l">
              <a:defRPr/>
            </a:pPr>
            <a:r>
              <a:rPr lang="fr-FR" dirty="0"/>
              <a:t>I2D : ingénierie et développement durable</a:t>
            </a:r>
          </a:p>
          <a:p>
            <a:pPr algn="l">
              <a:defRPr/>
            </a:pPr>
            <a:r>
              <a:rPr lang="fr-FR" dirty="0"/>
              <a:t>2I2D : ingénierie, innovation et développement durable </a:t>
            </a:r>
          </a:p>
        </p:txBody>
      </p:sp>
      <p:pic>
        <p:nvPicPr>
          <p:cNvPr id="3" name="Image 2">
            <a:extLst>
              <a:ext uri="{FF2B5EF4-FFF2-40B4-BE49-F238E27FC236}">
                <a16:creationId xmlns:a16="http://schemas.microsoft.com/office/drawing/2014/main" id="{0FA2506B-6F53-4982-9AAB-DFAE0C160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0365" y="850161"/>
            <a:ext cx="7961652" cy="1990413"/>
          </a:xfrm>
          <a:prstGeom prst="rect">
            <a:avLst/>
          </a:prstGeom>
        </p:spPr>
      </p:pic>
    </p:spTree>
    <p:extLst>
      <p:ext uri="{BB962C8B-B14F-4D97-AF65-F5344CB8AC3E}">
        <p14:creationId xmlns:p14="http://schemas.microsoft.com/office/powerpoint/2010/main" val="332925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1A7D3991-5AD8-42A3-9D44-C5E4D6B89B00}"/>
              </a:ext>
            </a:extLst>
          </p:cNvPr>
          <p:cNvSpPr txBox="1">
            <a:spLocks noGrp="1"/>
          </p:cNvSpPr>
          <p:nvPr>
            <p:ph type="title"/>
          </p:nvPr>
        </p:nvSpPr>
        <p:spPr>
          <a:xfrm>
            <a:off x="1097280" y="4799365"/>
            <a:ext cx="10341342" cy="743681"/>
          </a:xfrm>
        </p:spPr>
        <p:txBody>
          <a:bodyPr/>
          <a:lstStyle/>
          <a:p>
            <a:r>
              <a:rPr lang="fr-FR" dirty="0"/>
              <a:t>3. Pédagogie en 1ère et Terminale STI2D</a:t>
            </a:r>
          </a:p>
        </p:txBody>
      </p:sp>
      <p:pic>
        <p:nvPicPr>
          <p:cNvPr id="6" name="Image 5">
            <a:extLst>
              <a:ext uri="{FF2B5EF4-FFF2-40B4-BE49-F238E27FC236}">
                <a16:creationId xmlns:a16="http://schemas.microsoft.com/office/drawing/2014/main" id="{C47AA9AA-BAA3-48D6-B083-E0A5B4761F3B}"/>
              </a:ext>
            </a:extLst>
          </p:cNvPr>
          <p:cNvPicPr>
            <a:picLocks noChangeAspect="1"/>
          </p:cNvPicPr>
          <p:nvPr/>
        </p:nvPicPr>
        <p:blipFill rotWithShape="1">
          <a:blip r:embed="rId2"/>
          <a:srcRect t="847" b="1"/>
          <a:stretch/>
        </p:blipFill>
        <p:spPr bwMode="auto">
          <a:xfrm>
            <a:off x="300063" y="486697"/>
            <a:ext cx="11450389" cy="3466762"/>
          </a:xfrm>
          <a:prstGeom prst="rect">
            <a:avLst/>
          </a:prstGeom>
        </p:spPr>
      </p:pic>
    </p:spTree>
    <p:extLst>
      <p:ext uri="{BB962C8B-B14F-4D97-AF65-F5344CB8AC3E}">
        <p14:creationId xmlns:p14="http://schemas.microsoft.com/office/powerpoint/2010/main" val="2438377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1A7D3991-5AD8-42A3-9D44-C5E4D6B89B00}"/>
              </a:ext>
            </a:extLst>
          </p:cNvPr>
          <p:cNvSpPr txBox="1">
            <a:spLocks noGrp="1"/>
          </p:cNvSpPr>
          <p:nvPr>
            <p:ph type="title"/>
          </p:nvPr>
        </p:nvSpPr>
        <p:spPr>
          <a:xfrm>
            <a:off x="1097280" y="4799365"/>
            <a:ext cx="10341342" cy="743681"/>
          </a:xfrm>
        </p:spPr>
        <p:txBody>
          <a:bodyPr/>
          <a:lstStyle/>
          <a:p>
            <a:r>
              <a:rPr lang="fr-FR" dirty="0"/>
              <a:t>3. Pédagogie en 1ère et Terminale STI2D</a:t>
            </a:r>
          </a:p>
        </p:txBody>
      </p:sp>
      <p:pic>
        <p:nvPicPr>
          <p:cNvPr id="4" name="Image 3">
            <a:extLst>
              <a:ext uri="{FF2B5EF4-FFF2-40B4-BE49-F238E27FC236}">
                <a16:creationId xmlns:a16="http://schemas.microsoft.com/office/drawing/2014/main" id="{5C8DDD6A-C5F3-4D13-AFE8-1022B204A94F}"/>
              </a:ext>
            </a:extLst>
          </p:cNvPr>
          <p:cNvPicPr>
            <a:picLocks noChangeAspect="1"/>
          </p:cNvPicPr>
          <p:nvPr/>
        </p:nvPicPr>
        <p:blipFill>
          <a:blip r:embed="rId2"/>
          <a:stretch/>
        </p:blipFill>
        <p:spPr bwMode="auto">
          <a:xfrm>
            <a:off x="1043699" y="248324"/>
            <a:ext cx="9650865" cy="4083474"/>
          </a:xfrm>
          <a:prstGeom prst="rect">
            <a:avLst/>
          </a:prstGeom>
        </p:spPr>
      </p:pic>
    </p:spTree>
    <p:extLst>
      <p:ext uri="{BB962C8B-B14F-4D97-AF65-F5344CB8AC3E}">
        <p14:creationId xmlns:p14="http://schemas.microsoft.com/office/powerpoint/2010/main" val="2234858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1A7D3991-5AD8-42A3-9D44-C5E4D6B89B00}"/>
              </a:ext>
            </a:extLst>
          </p:cNvPr>
          <p:cNvSpPr txBox="1">
            <a:spLocks noGrp="1"/>
          </p:cNvSpPr>
          <p:nvPr>
            <p:ph type="title"/>
          </p:nvPr>
        </p:nvSpPr>
        <p:spPr>
          <a:xfrm>
            <a:off x="1097280" y="4799365"/>
            <a:ext cx="10341342" cy="743681"/>
          </a:xfrm>
        </p:spPr>
        <p:txBody>
          <a:bodyPr/>
          <a:lstStyle/>
          <a:p>
            <a:r>
              <a:rPr lang="fr-FR" dirty="0"/>
              <a:t>3. Pédagogie en 1ère et Terminale STI2D</a:t>
            </a:r>
          </a:p>
        </p:txBody>
      </p:sp>
      <p:pic>
        <p:nvPicPr>
          <p:cNvPr id="4" name="Image 3">
            <a:extLst>
              <a:ext uri="{FF2B5EF4-FFF2-40B4-BE49-F238E27FC236}">
                <a16:creationId xmlns:a16="http://schemas.microsoft.com/office/drawing/2014/main" id="{C5C76BEA-4280-467F-9B9B-A502868CF3EA}"/>
              </a:ext>
            </a:extLst>
          </p:cNvPr>
          <p:cNvPicPr>
            <a:picLocks noChangeAspect="1"/>
          </p:cNvPicPr>
          <p:nvPr/>
        </p:nvPicPr>
        <p:blipFill>
          <a:blip r:embed="rId2"/>
          <a:stretch>
            <a:fillRect/>
          </a:stretch>
        </p:blipFill>
        <p:spPr>
          <a:xfrm>
            <a:off x="354883" y="460733"/>
            <a:ext cx="11639550" cy="3826787"/>
          </a:xfrm>
          <a:prstGeom prst="rect">
            <a:avLst/>
          </a:prstGeom>
        </p:spPr>
      </p:pic>
    </p:spTree>
    <p:extLst>
      <p:ext uri="{BB962C8B-B14F-4D97-AF65-F5344CB8AC3E}">
        <p14:creationId xmlns:p14="http://schemas.microsoft.com/office/powerpoint/2010/main" val="58167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1A7D3991-5AD8-42A3-9D44-C5E4D6B89B00}"/>
              </a:ext>
            </a:extLst>
          </p:cNvPr>
          <p:cNvSpPr txBox="1">
            <a:spLocks noGrp="1"/>
          </p:cNvSpPr>
          <p:nvPr>
            <p:ph type="title"/>
          </p:nvPr>
        </p:nvSpPr>
        <p:spPr/>
        <p:txBody>
          <a:bodyPr/>
          <a:lstStyle/>
          <a:p>
            <a:r>
              <a:rPr lang="fr-FR" dirty="0"/>
              <a:t>1. Présentation du </a:t>
            </a:r>
            <a:r>
              <a:rPr lang="fr-FR" b="1" dirty="0">
                <a:solidFill>
                  <a:schemeClr val="accent1">
                    <a:lumMod val="50000"/>
                  </a:schemeClr>
                </a:solidFill>
              </a:rPr>
              <a:t>système</a:t>
            </a:r>
            <a:endParaRPr lang="fr-FR" dirty="0">
              <a:solidFill>
                <a:srgbClr val="FFFF00"/>
              </a:solidFill>
            </a:endParaRPr>
          </a:p>
        </p:txBody>
      </p:sp>
      <p:sp>
        <p:nvSpPr>
          <p:cNvPr id="14" name="Ellipse 13">
            <a:extLst>
              <a:ext uri="{FF2B5EF4-FFF2-40B4-BE49-F238E27FC236}">
                <a16:creationId xmlns:a16="http://schemas.microsoft.com/office/drawing/2014/main" id="{FD73F4BE-75A1-4119-A680-4EF0451D4B79}"/>
              </a:ext>
            </a:extLst>
          </p:cNvPr>
          <p:cNvSpPr/>
          <p:nvPr/>
        </p:nvSpPr>
        <p:spPr>
          <a:xfrm>
            <a:off x="8480323" y="2600242"/>
            <a:ext cx="776897" cy="757861"/>
          </a:xfrm>
          <a:prstGeom prst="ellipse">
            <a:avLst/>
          </a:prstGeom>
          <a:noFill/>
          <a:ln w="19050">
            <a:solidFill>
              <a:srgbClr val="139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02004706-797F-4A88-B26B-73A1781D7624}"/>
              </a:ext>
            </a:extLst>
          </p:cNvPr>
          <p:cNvSpPr txBox="1"/>
          <p:nvPr/>
        </p:nvSpPr>
        <p:spPr>
          <a:xfrm>
            <a:off x="9965142" y="2794507"/>
            <a:ext cx="1887794" cy="369332"/>
          </a:xfrm>
          <a:prstGeom prst="rect">
            <a:avLst/>
          </a:prstGeom>
          <a:noFill/>
          <a:ln w="19050">
            <a:solidFill>
              <a:srgbClr val="139D9A"/>
            </a:solidFill>
          </a:ln>
        </p:spPr>
        <p:txBody>
          <a:bodyPr wrap="square" rtlCol="0">
            <a:spAutoFit/>
          </a:bodyPr>
          <a:lstStyle/>
          <a:p>
            <a:pPr algn="r"/>
            <a:r>
              <a:rPr lang="fr-FR" dirty="0" err="1"/>
              <a:t>vvvvv</a:t>
            </a:r>
            <a:endParaRPr lang="fr-FR" dirty="0"/>
          </a:p>
        </p:txBody>
      </p:sp>
      <p:cxnSp>
        <p:nvCxnSpPr>
          <p:cNvPr id="24" name="Connecteur droit avec flèche 23">
            <a:extLst>
              <a:ext uri="{FF2B5EF4-FFF2-40B4-BE49-F238E27FC236}">
                <a16:creationId xmlns:a16="http://schemas.microsoft.com/office/drawing/2014/main" id="{81BB61AF-5341-4FD2-A312-52FA7EC3144E}"/>
              </a:ext>
            </a:extLst>
          </p:cNvPr>
          <p:cNvCxnSpPr>
            <a:cxnSpLocks/>
            <a:stCxn id="23" idx="1"/>
            <a:endCxn id="14" idx="6"/>
          </p:cNvCxnSpPr>
          <p:nvPr/>
        </p:nvCxnSpPr>
        <p:spPr>
          <a:xfrm flipH="1">
            <a:off x="9257220" y="2979173"/>
            <a:ext cx="707922" cy="0"/>
          </a:xfrm>
          <a:prstGeom prst="straightConnector1">
            <a:avLst/>
          </a:prstGeom>
          <a:ln w="28575">
            <a:solidFill>
              <a:srgbClr val="17C3B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09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pic>
        <p:nvPicPr>
          <p:cNvPr id="7" name="Image 6">
            <a:extLst>
              <a:ext uri="{FF2B5EF4-FFF2-40B4-BE49-F238E27FC236}">
                <a16:creationId xmlns:a16="http://schemas.microsoft.com/office/drawing/2014/main" id="{037868B7-4A1A-4EE1-90F6-6BEA85395B21}"/>
              </a:ext>
            </a:extLst>
          </p:cNvPr>
          <p:cNvPicPr>
            <a:picLocks noChangeAspect="1"/>
          </p:cNvPicPr>
          <p:nvPr/>
        </p:nvPicPr>
        <p:blipFill rotWithShape="1">
          <a:blip r:embed="rId2"/>
          <a:srcRect t="941"/>
          <a:stretch/>
        </p:blipFill>
        <p:spPr bwMode="auto">
          <a:xfrm>
            <a:off x="3445545" y="429370"/>
            <a:ext cx="8583355" cy="6151058"/>
          </a:xfrm>
          <a:prstGeom prst="rect">
            <a:avLst/>
          </a:prstGeom>
        </p:spPr>
      </p:pic>
      <p:sp>
        <p:nvSpPr>
          <p:cNvPr id="10" name="Titre 2">
            <a:extLst>
              <a:ext uri="{FF2B5EF4-FFF2-40B4-BE49-F238E27FC236}">
                <a16:creationId xmlns:a16="http://schemas.microsoft.com/office/drawing/2014/main" id="{F7D5E8FB-B86F-4A75-847E-71323F640695}"/>
              </a:ext>
            </a:extLst>
          </p:cNvPr>
          <p:cNvSpPr txBox="1">
            <a:spLocks/>
          </p:cNvSpPr>
          <p:nvPr/>
        </p:nvSpPr>
        <p:spPr>
          <a:xfrm>
            <a:off x="319180" y="226423"/>
            <a:ext cx="2755714" cy="2454432"/>
          </a:xfrm>
          <a:prstGeom prst="rect">
            <a:avLst/>
          </a:prstGeom>
        </p:spPr>
        <p:txBody>
          <a:bodyPr>
            <a:normAutofit/>
          </a:bodyPr>
          <a:lstStyle>
            <a:lvl1pPr marL="0" marR="0" lvl="0" indent="0" algn="l" defTabSz="914400" rtl="0" fontAlgn="auto" hangingPunct="1">
              <a:lnSpc>
                <a:spcPct val="90000"/>
              </a:lnSpc>
              <a:spcBef>
                <a:spcPts val="0"/>
              </a:spcBef>
              <a:spcAft>
                <a:spcPts val="0"/>
              </a:spcAft>
              <a:buNone/>
              <a:tabLst/>
              <a:defRPr lang="fr-FR" sz="3600" b="0" i="0" u="none" strike="noStrike" kern="1200" cap="none" spc="-50" baseline="0">
                <a:solidFill>
                  <a:srgbClr val="FFFFFF"/>
                </a:solidFill>
                <a:uFillTx/>
                <a:latin typeface="Abadi" pitchFamily="34"/>
              </a:defRPr>
            </a:lvl1pPr>
          </a:lstStyle>
          <a:p>
            <a:r>
              <a:rPr lang="fr-FR" dirty="0"/>
              <a:t>3.</a:t>
            </a:r>
            <a:br>
              <a:rPr lang="fr-FR" dirty="0"/>
            </a:br>
            <a:r>
              <a:rPr lang="fr-FR" dirty="0"/>
              <a:t>Pédagogie </a:t>
            </a:r>
            <a:r>
              <a:rPr lang="fr-FR" dirty="0">
                <a:solidFill>
                  <a:schemeClr val="bg1"/>
                </a:solidFill>
              </a:rPr>
              <a:t>en</a:t>
            </a:r>
            <a:r>
              <a:rPr lang="fr-FR" dirty="0">
                <a:solidFill>
                  <a:srgbClr val="002060"/>
                </a:solidFill>
              </a:rPr>
              <a:t> 1</a:t>
            </a:r>
            <a:r>
              <a:rPr lang="fr-FR" baseline="30000" dirty="0">
                <a:solidFill>
                  <a:srgbClr val="002060"/>
                </a:solidFill>
              </a:rPr>
              <a:t>ère</a:t>
            </a:r>
            <a:r>
              <a:rPr lang="fr-FR" dirty="0">
                <a:solidFill>
                  <a:srgbClr val="002060"/>
                </a:solidFill>
              </a:rPr>
              <a:t> et Tle STI2D</a:t>
            </a:r>
            <a:endParaRPr lang="fr-FR" dirty="0">
              <a:solidFill>
                <a:srgbClr val="FFFF00"/>
              </a:solidFill>
            </a:endParaRPr>
          </a:p>
        </p:txBody>
      </p:sp>
      <p:sp>
        <p:nvSpPr>
          <p:cNvPr id="2" name="Rectangle 1">
            <a:extLst>
              <a:ext uri="{FF2B5EF4-FFF2-40B4-BE49-F238E27FC236}">
                <a16:creationId xmlns:a16="http://schemas.microsoft.com/office/drawing/2014/main" id="{7EE92353-879D-45DC-B1D7-83FB4064BB24}"/>
              </a:ext>
            </a:extLst>
          </p:cNvPr>
          <p:cNvSpPr/>
          <p:nvPr/>
        </p:nvSpPr>
        <p:spPr>
          <a:xfrm>
            <a:off x="3445545" y="5756744"/>
            <a:ext cx="1802316" cy="890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86191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1A7D3991-5AD8-42A3-9D44-C5E4D6B89B00}"/>
              </a:ext>
            </a:extLst>
          </p:cNvPr>
          <p:cNvSpPr txBox="1">
            <a:spLocks noGrp="1"/>
          </p:cNvSpPr>
          <p:nvPr>
            <p:ph type="title"/>
          </p:nvPr>
        </p:nvSpPr>
        <p:spPr>
          <a:xfrm>
            <a:off x="1097280" y="4799365"/>
            <a:ext cx="10341342" cy="743681"/>
          </a:xfrm>
        </p:spPr>
        <p:txBody>
          <a:bodyPr/>
          <a:lstStyle/>
          <a:p>
            <a:r>
              <a:rPr lang="fr-FR" dirty="0"/>
              <a:t>3. Pédagogie en 1ère et Terminale STI2D</a:t>
            </a:r>
          </a:p>
        </p:txBody>
      </p:sp>
      <p:pic>
        <p:nvPicPr>
          <p:cNvPr id="5" name="Image 4">
            <a:extLst>
              <a:ext uri="{FF2B5EF4-FFF2-40B4-BE49-F238E27FC236}">
                <a16:creationId xmlns:a16="http://schemas.microsoft.com/office/drawing/2014/main" id="{0F990F42-2BC1-4B7A-8ACB-CA95FFD0A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30" y="1050848"/>
            <a:ext cx="10027345" cy="3283027"/>
          </a:xfrm>
          <a:prstGeom prst="rect">
            <a:avLst/>
          </a:prstGeom>
        </p:spPr>
      </p:pic>
      <p:sp>
        <p:nvSpPr>
          <p:cNvPr id="6" name="ZoneTexte 5">
            <a:extLst>
              <a:ext uri="{FF2B5EF4-FFF2-40B4-BE49-F238E27FC236}">
                <a16:creationId xmlns:a16="http://schemas.microsoft.com/office/drawing/2014/main" id="{0D2F4E44-7EDD-4C40-8B96-3379DF7E604D}"/>
              </a:ext>
            </a:extLst>
          </p:cNvPr>
          <p:cNvSpPr txBox="1"/>
          <p:nvPr/>
        </p:nvSpPr>
        <p:spPr>
          <a:xfrm>
            <a:off x="1052830" y="354525"/>
            <a:ext cx="4981575" cy="461665"/>
          </a:xfrm>
          <a:prstGeom prst="rect">
            <a:avLst/>
          </a:prstGeom>
          <a:noFill/>
        </p:spPr>
        <p:txBody>
          <a:bodyPr wrap="square" rtlCol="0">
            <a:spAutoFit/>
          </a:bodyPr>
          <a:lstStyle/>
          <a:p>
            <a:r>
              <a:rPr lang="fr-FR" sz="2400" dirty="0"/>
              <a:t>MEI : Les 9 concepts STI2D</a:t>
            </a:r>
          </a:p>
        </p:txBody>
      </p:sp>
    </p:spTree>
    <p:extLst>
      <p:ext uri="{BB962C8B-B14F-4D97-AF65-F5344CB8AC3E}">
        <p14:creationId xmlns:p14="http://schemas.microsoft.com/office/powerpoint/2010/main" val="485878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1A7D3991-5AD8-42A3-9D44-C5E4D6B89B00}"/>
              </a:ext>
            </a:extLst>
          </p:cNvPr>
          <p:cNvSpPr txBox="1">
            <a:spLocks noGrp="1"/>
          </p:cNvSpPr>
          <p:nvPr>
            <p:ph type="title"/>
          </p:nvPr>
        </p:nvSpPr>
        <p:spPr/>
        <p:txBody>
          <a:bodyPr/>
          <a:lstStyle/>
          <a:p>
            <a:r>
              <a:rPr lang="fr-FR" dirty="0"/>
              <a:t>3. Pédagogie en 1ère et Terminale STI2D</a:t>
            </a:r>
          </a:p>
        </p:txBody>
      </p:sp>
      <p:pic>
        <p:nvPicPr>
          <p:cNvPr id="4" name="Image 3">
            <a:extLst>
              <a:ext uri="{FF2B5EF4-FFF2-40B4-BE49-F238E27FC236}">
                <a16:creationId xmlns:a16="http://schemas.microsoft.com/office/drawing/2014/main" id="{F5CF9D20-83A8-4EAA-85AB-0283DF42D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3775" y="534105"/>
            <a:ext cx="8453437" cy="5645443"/>
          </a:xfrm>
          <a:prstGeom prst="rect">
            <a:avLst/>
          </a:prstGeom>
        </p:spPr>
      </p:pic>
    </p:spTree>
    <p:extLst>
      <p:ext uri="{BB962C8B-B14F-4D97-AF65-F5344CB8AC3E}">
        <p14:creationId xmlns:p14="http://schemas.microsoft.com/office/powerpoint/2010/main" val="217297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1A7D3991-5AD8-42A3-9D44-C5E4D6B89B00}"/>
              </a:ext>
            </a:extLst>
          </p:cNvPr>
          <p:cNvSpPr txBox="1">
            <a:spLocks noGrp="1"/>
          </p:cNvSpPr>
          <p:nvPr>
            <p:ph type="title"/>
          </p:nvPr>
        </p:nvSpPr>
        <p:spPr>
          <a:xfrm>
            <a:off x="1097280" y="4799365"/>
            <a:ext cx="10341342" cy="743681"/>
          </a:xfrm>
        </p:spPr>
        <p:txBody>
          <a:bodyPr/>
          <a:lstStyle/>
          <a:p>
            <a:r>
              <a:rPr lang="fr-FR" dirty="0"/>
              <a:t>3. Pédagogie en 1ère et Terminale STI2D</a:t>
            </a:r>
          </a:p>
        </p:txBody>
      </p:sp>
      <p:pic>
        <p:nvPicPr>
          <p:cNvPr id="5" name="Image 4">
            <a:extLst>
              <a:ext uri="{FF2B5EF4-FFF2-40B4-BE49-F238E27FC236}">
                <a16:creationId xmlns:a16="http://schemas.microsoft.com/office/drawing/2014/main" id="{D2781641-F806-49C8-AE89-99291D4F20AF}"/>
              </a:ext>
            </a:extLst>
          </p:cNvPr>
          <p:cNvPicPr>
            <a:picLocks noChangeAspect="1"/>
          </p:cNvPicPr>
          <p:nvPr/>
        </p:nvPicPr>
        <p:blipFill>
          <a:blip r:embed="rId2"/>
          <a:stretch>
            <a:fillRect/>
          </a:stretch>
        </p:blipFill>
        <p:spPr>
          <a:xfrm>
            <a:off x="1262991" y="182880"/>
            <a:ext cx="10175631" cy="4267200"/>
          </a:xfrm>
          <a:prstGeom prst="rect">
            <a:avLst/>
          </a:prstGeom>
        </p:spPr>
      </p:pic>
    </p:spTree>
    <p:extLst>
      <p:ext uri="{BB962C8B-B14F-4D97-AF65-F5344CB8AC3E}">
        <p14:creationId xmlns:p14="http://schemas.microsoft.com/office/powerpoint/2010/main" val="190254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Shape 16386"/>
          <p:cNvSpPr>
            <a:spLocks noGrp="1" noChangeShapeType="1"/>
          </p:cNvSpPr>
          <p:nvPr/>
        </p:nvSpPr>
        <p:spPr bwMode="auto">
          <a:xfrm>
            <a:off x="2234908" y="89334"/>
            <a:ext cx="13526913" cy="46030"/>
          </a:xfrm>
          <a:prstGeom prst="rect">
            <a:avLst/>
          </a:prstGeom>
          <a:noFill/>
        </p:spPr>
        <p:txBody>
          <a:bodyPr lIns="91428" tIns="45714" rIns="91428" bIns="45714" anchor="ctr" anchorCtr="0"/>
          <a:lstStyle/>
          <a:p>
            <a:pPr>
              <a:defRPr/>
            </a:pPr>
            <a:endParaRPr/>
          </a:p>
        </p:txBody>
      </p:sp>
      <p:sp>
        <p:nvSpPr>
          <p:cNvPr id="6" name="Shape 16387"/>
          <p:cNvSpPr>
            <a:spLocks noGrp="1" noChangeShapeType="1"/>
          </p:cNvSpPr>
          <p:nvPr/>
        </p:nvSpPr>
        <p:spPr bwMode="auto">
          <a:xfrm>
            <a:off x="6004729" y="590512"/>
            <a:ext cx="180950" cy="648428"/>
          </a:xfrm>
          <a:prstGeom prst="rect">
            <a:avLst/>
          </a:prstGeom>
          <a:noFill/>
        </p:spPr>
        <p:txBody>
          <a:bodyPr lIns="89988" tIns="46794" rIns="89988" bIns="46794" anchor="ctr" anchorCtr="0">
            <a:spAutoFit/>
          </a:bodyPr>
          <a:lstStyle>
            <a:lvl1pPr marL="0" indent="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1pPr>
            <a:lvl2pPr marL="742950" indent="-28575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2pPr>
            <a:lvl3pPr marL="11430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3pPr>
            <a:lvl4pPr marL="16002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4pPr>
            <a:lvl5pPr marL="20574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9pPr>
          </a:lstStyle>
          <a:p>
            <a:pPr lvl="0">
              <a:buNone/>
              <a:defRPr/>
            </a:pPr>
            <a:endParaRPr/>
          </a:p>
          <a:p>
            <a:pPr lvl="0">
              <a:buNone/>
              <a:defRPr/>
            </a:pPr>
            <a:endParaRPr/>
          </a:p>
        </p:txBody>
      </p:sp>
      <p:sp>
        <p:nvSpPr>
          <p:cNvPr id="8" name="Rectangle 7"/>
          <p:cNvSpPr/>
          <p:nvPr/>
        </p:nvSpPr>
        <p:spPr bwMode="auto">
          <a:xfrm>
            <a:off x="3561624" y="338144"/>
            <a:ext cx="7671245" cy="4636877"/>
          </a:xfrm>
          <a:prstGeom prst="rect">
            <a:avLst/>
          </a:prstGeom>
          <a:noFill/>
        </p:spPr>
        <p:txBody>
          <a:bodyPr vertOverflow="overflow" horzOverflow="clip" vert="horz" wrap="square" lIns="91428" tIns="45714" rIns="91428" bIns="45714" numCol="1" spcCol="0" rtlCol="0" fromWordArt="0" anchor="t" anchorCtr="0" forceAA="0" compatLnSpc="0">
            <a:noAutofit/>
          </a:bodyPr>
          <a:lstStyle/>
          <a:p>
            <a:pPr algn="l">
              <a:defRPr/>
            </a:pPr>
            <a:r>
              <a:rPr lang="fr-FR" sz="2800" dirty="0"/>
              <a:t>Niveau de </a:t>
            </a:r>
          </a:p>
          <a:p>
            <a:pPr algn="l">
              <a:defRPr/>
            </a:pPr>
            <a:r>
              <a:rPr lang="fr-FR" sz="2800" dirty="0"/>
              <a:t>maitrise</a:t>
            </a:r>
          </a:p>
          <a:p>
            <a:pPr algn="l">
              <a:defRPr/>
            </a:pPr>
            <a:r>
              <a:rPr lang="fr-FR" sz="2800" dirty="0"/>
              <a:t>des savoirs</a:t>
            </a:r>
          </a:p>
        </p:txBody>
      </p:sp>
      <p:pic>
        <p:nvPicPr>
          <p:cNvPr id="9" name="Image 8"/>
          <p:cNvPicPr>
            <a:picLocks noChangeAspect="1"/>
          </p:cNvPicPr>
          <p:nvPr/>
        </p:nvPicPr>
        <p:blipFill>
          <a:blip r:embed="rId2"/>
          <a:stretch/>
        </p:blipFill>
        <p:spPr bwMode="auto">
          <a:xfrm>
            <a:off x="5921397" y="243412"/>
            <a:ext cx="5663094" cy="6483983"/>
          </a:xfrm>
          <a:prstGeom prst="rect">
            <a:avLst/>
          </a:prstGeom>
        </p:spPr>
      </p:pic>
      <p:sp>
        <p:nvSpPr>
          <p:cNvPr id="14" name="Titre 2">
            <a:extLst>
              <a:ext uri="{FF2B5EF4-FFF2-40B4-BE49-F238E27FC236}">
                <a16:creationId xmlns:a16="http://schemas.microsoft.com/office/drawing/2014/main" id="{E751653F-725F-44C8-9861-9D783AD97EFA}"/>
              </a:ext>
            </a:extLst>
          </p:cNvPr>
          <p:cNvSpPr txBox="1">
            <a:spLocks noGrp="1"/>
          </p:cNvSpPr>
          <p:nvPr>
            <p:ph type="title"/>
          </p:nvPr>
        </p:nvSpPr>
        <p:spPr>
          <a:xfrm>
            <a:off x="319180" y="226423"/>
            <a:ext cx="2755714" cy="2093976"/>
          </a:xfrm>
        </p:spPr>
        <p:txBody>
          <a:bodyPr>
            <a:normAutofit/>
          </a:bodyPr>
          <a:lstStyle/>
          <a:p>
            <a:r>
              <a:rPr lang="fr-FR" dirty="0"/>
              <a:t>3.</a:t>
            </a:r>
            <a:br>
              <a:rPr lang="fr-FR" dirty="0"/>
            </a:br>
            <a:r>
              <a:rPr lang="fr-FR" dirty="0"/>
              <a:t>Pédagogie en 1ère et Tle STI2D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8073009-89D4-4491-8716-78227295AF0E}"/>
              </a:ext>
            </a:extLst>
          </p:cNvPr>
          <p:cNvPicPr>
            <a:picLocks noChangeAspect="1"/>
          </p:cNvPicPr>
          <p:nvPr/>
        </p:nvPicPr>
        <p:blipFill>
          <a:blip r:embed="rId2"/>
          <a:stretch>
            <a:fillRect/>
          </a:stretch>
        </p:blipFill>
        <p:spPr>
          <a:xfrm>
            <a:off x="773436" y="345271"/>
            <a:ext cx="10645128" cy="5786457"/>
          </a:xfrm>
          <a:prstGeom prst="rect">
            <a:avLst/>
          </a:prstGeom>
        </p:spPr>
      </p:pic>
    </p:spTree>
    <p:extLst>
      <p:ext uri="{BB962C8B-B14F-4D97-AF65-F5344CB8AC3E}">
        <p14:creationId xmlns:p14="http://schemas.microsoft.com/office/powerpoint/2010/main" val="690708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8" name="Titre 2">
            <a:extLst>
              <a:ext uri="{FF2B5EF4-FFF2-40B4-BE49-F238E27FC236}">
                <a16:creationId xmlns:a16="http://schemas.microsoft.com/office/drawing/2014/main" id="{54673409-8815-4548-852A-A9A4BF9B37C4}"/>
              </a:ext>
            </a:extLst>
          </p:cNvPr>
          <p:cNvSpPr txBox="1">
            <a:spLocks noGrp="1"/>
          </p:cNvSpPr>
          <p:nvPr>
            <p:ph type="title"/>
          </p:nvPr>
        </p:nvSpPr>
        <p:spPr>
          <a:xfrm>
            <a:off x="319180" y="226423"/>
            <a:ext cx="2755714" cy="2093976"/>
          </a:xfrm>
        </p:spPr>
        <p:txBody>
          <a:bodyPr>
            <a:normAutofit/>
          </a:bodyPr>
          <a:lstStyle/>
          <a:p>
            <a:r>
              <a:rPr lang="fr-FR" dirty="0"/>
              <a:t>3.</a:t>
            </a:r>
            <a:br>
              <a:rPr lang="fr-FR" dirty="0"/>
            </a:br>
            <a:r>
              <a:rPr lang="fr-FR" dirty="0"/>
              <a:t>Pédagogie en 1ère et Tle STI2D</a:t>
            </a:r>
          </a:p>
        </p:txBody>
      </p:sp>
      <p:pic>
        <p:nvPicPr>
          <p:cNvPr id="6" name="Image 5">
            <a:extLst>
              <a:ext uri="{FF2B5EF4-FFF2-40B4-BE49-F238E27FC236}">
                <a16:creationId xmlns:a16="http://schemas.microsoft.com/office/drawing/2014/main" id="{964A2BB0-95F9-4AA3-B879-E2D0999DD4C4}"/>
              </a:ext>
            </a:extLst>
          </p:cNvPr>
          <p:cNvPicPr>
            <a:picLocks noChangeAspect="1"/>
          </p:cNvPicPr>
          <p:nvPr/>
        </p:nvPicPr>
        <p:blipFill>
          <a:blip r:embed="rId2"/>
          <a:stretch/>
        </p:blipFill>
        <p:spPr bwMode="auto">
          <a:xfrm>
            <a:off x="4431045" y="1128477"/>
            <a:ext cx="7059901" cy="4875903"/>
          </a:xfrm>
          <a:prstGeom prst="rect">
            <a:avLst/>
          </a:prstGeom>
        </p:spPr>
      </p:pic>
      <p:sp>
        <p:nvSpPr>
          <p:cNvPr id="7" name="Rectangle 6">
            <a:extLst>
              <a:ext uri="{FF2B5EF4-FFF2-40B4-BE49-F238E27FC236}">
                <a16:creationId xmlns:a16="http://schemas.microsoft.com/office/drawing/2014/main" id="{71340606-D81E-4529-B6D1-42BFBE4D4D94}"/>
              </a:ext>
            </a:extLst>
          </p:cNvPr>
          <p:cNvSpPr/>
          <p:nvPr/>
        </p:nvSpPr>
        <p:spPr bwMode="auto">
          <a:xfrm>
            <a:off x="3552099" y="226423"/>
            <a:ext cx="7671245" cy="4636877"/>
          </a:xfrm>
          <a:prstGeom prst="rect">
            <a:avLst/>
          </a:prstGeom>
          <a:noFill/>
        </p:spPr>
        <p:txBody>
          <a:bodyPr vertOverflow="overflow" horzOverflow="clip" vert="horz" wrap="square" lIns="91428" tIns="45714" rIns="91428" bIns="45714" numCol="1" spcCol="0" rtlCol="0" fromWordArt="0" anchor="t" anchorCtr="0" forceAA="0" compatLnSpc="0">
            <a:noAutofit/>
          </a:bodyPr>
          <a:lstStyle/>
          <a:p>
            <a:pPr algn="l">
              <a:defRPr/>
            </a:pPr>
            <a:r>
              <a:rPr lang="fr-FR" sz="2800" dirty="0"/>
              <a:t>Démarche de créativité</a:t>
            </a:r>
            <a:endParaRPr sz="2800" dirty="0"/>
          </a:p>
        </p:txBody>
      </p:sp>
    </p:spTree>
    <p:extLst>
      <p:ext uri="{BB962C8B-B14F-4D97-AF65-F5344CB8AC3E}">
        <p14:creationId xmlns:p14="http://schemas.microsoft.com/office/powerpoint/2010/main" val="3451097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pic>
        <p:nvPicPr>
          <p:cNvPr id="5" name="Image 4">
            <a:extLst>
              <a:ext uri="{FF2B5EF4-FFF2-40B4-BE49-F238E27FC236}">
                <a16:creationId xmlns:a16="http://schemas.microsoft.com/office/drawing/2014/main" id="{C2D52E93-8560-4CDA-AAB2-AC7C095A3C67}"/>
              </a:ext>
            </a:extLst>
          </p:cNvPr>
          <p:cNvPicPr>
            <a:picLocks noChangeAspect="1"/>
          </p:cNvPicPr>
          <p:nvPr/>
        </p:nvPicPr>
        <p:blipFill>
          <a:blip r:embed="rId2"/>
          <a:stretch/>
        </p:blipFill>
        <p:spPr bwMode="auto">
          <a:xfrm>
            <a:off x="4840157" y="227427"/>
            <a:ext cx="5619017" cy="6323776"/>
          </a:xfrm>
          <a:prstGeom prst="rect">
            <a:avLst/>
          </a:prstGeom>
        </p:spPr>
      </p:pic>
      <p:sp>
        <p:nvSpPr>
          <p:cNvPr id="8" name="Titre 2">
            <a:extLst>
              <a:ext uri="{FF2B5EF4-FFF2-40B4-BE49-F238E27FC236}">
                <a16:creationId xmlns:a16="http://schemas.microsoft.com/office/drawing/2014/main" id="{54673409-8815-4548-852A-A9A4BF9B37C4}"/>
              </a:ext>
            </a:extLst>
          </p:cNvPr>
          <p:cNvSpPr txBox="1">
            <a:spLocks noGrp="1"/>
          </p:cNvSpPr>
          <p:nvPr>
            <p:ph type="title"/>
          </p:nvPr>
        </p:nvSpPr>
        <p:spPr>
          <a:xfrm>
            <a:off x="319180" y="226423"/>
            <a:ext cx="2755714" cy="2093976"/>
          </a:xfrm>
        </p:spPr>
        <p:txBody>
          <a:bodyPr>
            <a:normAutofit/>
          </a:bodyPr>
          <a:lstStyle/>
          <a:p>
            <a:r>
              <a:rPr lang="fr-FR" dirty="0"/>
              <a:t>3.</a:t>
            </a:r>
            <a:br>
              <a:rPr lang="fr-FR" dirty="0"/>
            </a:br>
            <a:r>
              <a:rPr lang="fr-FR" dirty="0"/>
              <a:t>Pédagogie en 1ère et Tle STI2D</a:t>
            </a:r>
          </a:p>
        </p:txBody>
      </p:sp>
    </p:spTree>
    <p:extLst>
      <p:ext uri="{BB962C8B-B14F-4D97-AF65-F5344CB8AC3E}">
        <p14:creationId xmlns:p14="http://schemas.microsoft.com/office/powerpoint/2010/main" val="3763432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pic>
        <p:nvPicPr>
          <p:cNvPr id="6" name="Image 5">
            <a:extLst>
              <a:ext uri="{FF2B5EF4-FFF2-40B4-BE49-F238E27FC236}">
                <a16:creationId xmlns:a16="http://schemas.microsoft.com/office/drawing/2014/main" id="{403D502B-6BDF-43F3-90A3-EC572A674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0320" y="226423"/>
            <a:ext cx="8505825" cy="6391275"/>
          </a:xfrm>
          <a:prstGeom prst="rect">
            <a:avLst/>
          </a:prstGeom>
        </p:spPr>
      </p:pic>
      <p:sp>
        <p:nvSpPr>
          <p:cNvPr id="8" name="Titre 2">
            <a:extLst>
              <a:ext uri="{FF2B5EF4-FFF2-40B4-BE49-F238E27FC236}">
                <a16:creationId xmlns:a16="http://schemas.microsoft.com/office/drawing/2014/main" id="{1CFA804F-9CB1-4557-92C1-FD53BA2BE9FF}"/>
              </a:ext>
            </a:extLst>
          </p:cNvPr>
          <p:cNvSpPr txBox="1">
            <a:spLocks noGrp="1"/>
          </p:cNvSpPr>
          <p:nvPr>
            <p:ph type="title"/>
          </p:nvPr>
        </p:nvSpPr>
        <p:spPr>
          <a:xfrm>
            <a:off x="319180" y="226423"/>
            <a:ext cx="2755714" cy="2093976"/>
          </a:xfrm>
        </p:spPr>
        <p:txBody>
          <a:bodyPr>
            <a:normAutofit/>
          </a:bodyPr>
          <a:lstStyle/>
          <a:p>
            <a:r>
              <a:rPr lang="fr-FR" dirty="0"/>
              <a:t>3.</a:t>
            </a:r>
            <a:br>
              <a:rPr lang="fr-FR" dirty="0"/>
            </a:br>
            <a:r>
              <a:rPr lang="fr-FR" dirty="0"/>
              <a:t>Pédagogie en 1ère et Tle STI2D</a:t>
            </a:r>
          </a:p>
        </p:txBody>
      </p:sp>
    </p:spTree>
    <p:extLst>
      <p:ext uri="{BB962C8B-B14F-4D97-AF65-F5344CB8AC3E}">
        <p14:creationId xmlns:p14="http://schemas.microsoft.com/office/powerpoint/2010/main" val="1205878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6" name="Titre 2">
            <a:extLst>
              <a:ext uri="{FF2B5EF4-FFF2-40B4-BE49-F238E27FC236}">
                <a16:creationId xmlns:a16="http://schemas.microsoft.com/office/drawing/2014/main" id="{227FDDE9-356D-43FC-AFA6-10501C42EFB0}"/>
              </a:ext>
            </a:extLst>
          </p:cNvPr>
          <p:cNvSpPr txBox="1">
            <a:spLocks noGrp="1"/>
          </p:cNvSpPr>
          <p:nvPr>
            <p:ph type="title"/>
          </p:nvPr>
        </p:nvSpPr>
        <p:spPr>
          <a:xfrm>
            <a:off x="319180" y="226423"/>
            <a:ext cx="2755714" cy="2454432"/>
          </a:xfrm>
        </p:spPr>
        <p:txBody>
          <a:bodyPr>
            <a:normAutofit/>
          </a:bodyPr>
          <a:lstStyle/>
          <a:p>
            <a:r>
              <a:rPr lang="fr-FR" dirty="0"/>
              <a:t>3.</a:t>
            </a:r>
            <a:br>
              <a:rPr lang="fr-FR" dirty="0"/>
            </a:br>
            <a:r>
              <a:rPr lang="fr-FR" sz="3600" dirty="0"/>
              <a:t>Pédagogie </a:t>
            </a:r>
            <a:r>
              <a:rPr lang="fr-FR" sz="3600" dirty="0">
                <a:solidFill>
                  <a:schemeClr val="bg1"/>
                </a:solidFill>
              </a:rPr>
              <a:t>en</a:t>
            </a:r>
            <a:r>
              <a:rPr lang="fr-FR" sz="3600" dirty="0">
                <a:solidFill>
                  <a:srgbClr val="002060"/>
                </a:solidFill>
              </a:rPr>
              <a:t> 1</a:t>
            </a:r>
            <a:r>
              <a:rPr lang="fr-FR" sz="3600" baseline="30000" dirty="0">
                <a:solidFill>
                  <a:srgbClr val="002060"/>
                </a:solidFill>
              </a:rPr>
              <a:t>ère</a:t>
            </a:r>
            <a:r>
              <a:rPr lang="fr-FR" sz="3600" dirty="0">
                <a:solidFill>
                  <a:srgbClr val="002060"/>
                </a:solidFill>
              </a:rPr>
              <a:t> et Terminale SI</a:t>
            </a:r>
            <a:endParaRPr lang="fr-FR" dirty="0">
              <a:solidFill>
                <a:srgbClr val="FFFF00"/>
              </a:solidFill>
            </a:endParaRPr>
          </a:p>
        </p:txBody>
      </p:sp>
      <p:pic>
        <p:nvPicPr>
          <p:cNvPr id="5" name="Image 4">
            <a:extLst>
              <a:ext uri="{FF2B5EF4-FFF2-40B4-BE49-F238E27FC236}">
                <a16:creationId xmlns:a16="http://schemas.microsoft.com/office/drawing/2014/main" id="{FF674656-0DA1-4044-8165-34B296251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0726" y="392689"/>
            <a:ext cx="8219210" cy="6008111"/>
          </a:xfrm>
          <a:prstGeom prst="rect">
            <a:avLst/>
          </a:prstGeom>
        </p:spPr>
      </p:pic>
      <p:sp>
        <p:nvSpPr>
          <p:cNvPr id="2" name="Rectangle 1">
            <a:extLst>
              <a:ext uri="{FF2B5EF4-FFF2-40B4-BE49-F238E27FC236}">
                <a16:creationId xmlns:a16="http://schemas.microsoft.com/office/drawing/2014/main" id="{DBEBD91C-05CF-4430-81A0-BC8AE8ECAE8B}"/>
              </a:ext>
            </a:extLst>
          </p:cNvPr>
          <p:cNvSpPr/>
          <p:nvPr/>
        </p:nvSpPr>
        <p:spPr>
          <a:xfrm>
            <a:off x="3505200" y="314325"/>
            <a:ext cx="714375" cy="157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3351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27" name="Titre 2">
            <a:extLst>
              <a:ext uri="{FF2B5EF4-FFF2-40B4-BE49-F238E27FC236}">
                <a16:creationId xmlns:a16="http://schemas.microsoft.com/office/drawing/2014/main" id="{42CC27D4-170F-4111-BEC2-AAD26137CB1A}"/>
              </a:ext>
            </a:extLst>
          </p:cNvPr>
          <p:cNvSpPr txBox="1">
            <a:spLocks noGrp="1"/>
          </p:cNvSpPr>
          <p:nvPr>
            <p:ph type="title"/>
          </p:nvPr>
        </p:nvSpPr>
        <p:spPr/>
        <p:txBody>
          <a:bodyPr>
            <a:normAutofit/>
          </a:bodyPr>
          <a:lstStyle/>
          <a:p>
            <a:r>
              <a:rPr lang="fr-FR" b="1" dirty="0"/>
              <a:t>1. </a:t>
            </a:r>
            <a:br>
              <a:rPr lang="fr-FR" b="1" dirty="0"/>
            </a:br>
            <a:r>
              <a:rPr lang="fr-FR" dirty="0"/>
              <a:t>Présentation du</a:t>
            </a:r>
            <a:r>
              <a:rPr lang="fr-FR" b="1" dirty="0">
                <a:solidFill>
                  <a:schemeClr val="accent1">
                    <a:lumMod val="50000"/>
                  </a:schemeClr>
                </a:solidFill>
              </a:rPr>
              <a:t> système</a:t>
            </a:r>
            <a:br>
              <a:rPr lang="fr-FR" b="1" dirty="0">
                <a:solidFill>
                  <a:schemeClr val="accent1">
                    <a:lumMod val="50000"/>
                  </a:schemeClr>
                </a:solidFill>
              </a:rPr>
            </a:br>
            <a:endParaRPr lang="fr-FR" dirty="0">
              <a:solidFill>
                <a:srgbClr val="FFFF00"/>
              </a:solidFill>
            </a:endParaRPr>
          </a:p>
        </p:txBody>
      </p:sp>
    </p:spTree>
    <p:extLst>
      <p:ext uri="{BB962C8B-B14F-4D97-AF65-F5344CB8AC3E}">
        <p14:creationId xmlns:p14="http://schemas.microsoft.com/office/powerpoint/2010/main" val="3095266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pic>
        <p:nvPicPr>
          <p:cNvPr id="7" name="Image 6" descr="Une image contenant table&#10;&#10;Description générée automatiquement">
            <a:extLst>
              <a:ext uri="{FF2B5EF4-FFF2-40B4-BE49-F238E27FC236}">
                <a16:creationId xmlns:a16="http://schemas.microsoft.com/office/drawing/2014/main" id="{5452B36B-4139-4169-9F0C-19D5D79DE7FA}"/>
              </a:ext>
            </a:extLst>
          </p:cNvPr>
          <p:cNvPicPr>
            <a:picLocks noChangeAspect="1"/>
          </p:cNvPicPr>
          <p:nvPr/>
        </p:nvPicPr>
        <p:blipFill rotWithShape="1">
          <a:blip r:embed="rId2">
            <a:extLst>
              <a:ext uri="{28A0092B-C50C-407E-A947-70E740481C1C}">
                <a14:useLocalDpi xmlns:a14="http://schemas.microsoft.com/office/drawing/2010/main" val="0"/>
              </a:ext>
            </a:extLst>
          </a:blip>
          <a:srcRect b="14370"/>
          <a:stretch/>
        </p:blipFill>
        <p:spPr>
          <a:xfrm>
            <a:off x="215672" y="172720"/>
            <a:ext cx="11544732" cy="6583680"/>
          </a:xfrm>
          <a:prstGeom prst="rect">
            <a:avLst/>
          </a:prstGeom>
        </p:spPr>
      </p:pic>
      <p:sp>
        <p:nvSpPr>
          <p:cNvPr id="9" name="Rectangle 8">
            <a:extLst>
              <a:ext uri="{FF2B5EF4-FFF2-40B4-BE49-F238E27FC236}">
                <a16:creationId xmlns:a16="http://schemas.microsoft.com/office/drawing/2014/main" id="{8157F673-56A4-4A45-A92B-93FB4B6F7743}"/>
              </a:ext>
            </a:extLst>
          </p:cNvPr>
          <p:cNvSpPr/>
          <p:nvPr/>
        </p:nvSpPr>
        <p:spPr>
          <a:xfrm>
            <a:off x="7211961" y="4188542"/>
            <a:ext cx="4026309" cy="284411"/>
          </a:xfrm>
          <a:prstGeom prst="rect">
            <a:avLst/>
          </a:prstGeom>
          <a:noFill/>
          <a:ln w="28575">
            <a:solidFill>
              <a:srgbClr val="139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FB9D9F17-2584-465A-AA98-ED0A9DC809DB}"/>
              </a:ext>
            </a:extLst>
          </p:cNvPr>
          <p:cNvSpPr/>
          <p:nvPr/>
        </p:nvSpPr>
        <p:spPr>
          <a:xfrm>
            <a:off x="6199238" y="172719"/>
            <a:ext cx="5216013" cy="5647977"/>
          </a:xfrm>
          <a:prstGeom prst="rect">
            <a:avLst/>
          </a:prstGeom>
          <a:noFill/>
          <a:ln w="28575">
            <a:solidFill>
              <a:srgbClr val="139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D40FEA30-F8E2-40E1-B142-6F5D7AE10C60}"/>
              </a:ext>
            </a:extLst>
          </p:cNvPr>
          <p:cNvSpPr txBox="1"/>
          <p:nvPr/>
        </p:nvSpPr>
        <p:spPr>
          <a:xfrm>
            <a:off x="7846142" y="5802293"/>
            <a:ext cx="3914262" cy="954107"/>
          </a:xfrm>
          <a:prstGeom prst="rect">
            <a:avLst/>
          </a:prstGeom>
          <a:noFill/>
        </p:spPr>
        <p:txBody>
          <a:bodyPr wrap="square">
            <a:spAutoFit/>
          </a:bodyPr>
          <a:lstStyle/>
          <a:p>
            <a:pPr algn="l"/>
            <a:endParaRPr lang="fr-FR" sz="2800" b="0" i="0" u="none" strike="noStrike" baseline="0" dirty="0">
              <a:solidFill>
                <a:srgbClr val="000000"/>
              </a:solidFill>
              <a:latin typeface="Arial" panose="020B0604020202020204" pitchFamily="34" charset="0"/>
            </a:endParaRPr>
          </a:p>
          <a:p>
            <a:r>
              <a:rPr lang="fr-FR" sz="2800" b="0" i="0" u="none" strike="noStrike" baseline="0" dirty="0">
                <a:solidFill>
                  <a:srgbClr val="000000"/>
                </a:solidFill>
                <a:latin typeface="Arial" panose="020B0604020202020204" pitchFamily="34" charset="0"/>
              </a:rPr>
              <a:t> </a:t>
            </a:r>
            <a:r>
              <a:rPr lang="fr-FR" sz="1800" b="0" i="0" u="none" strike="noStrike" baseline="0" dirty="0">
                <a:solidFill>
                  <a:srgbClr val="000000"/>
                </a:solidFill>
                <a:latin typeface="Arial" panose="020B0604020202020204" pitchFamily="34" charset="0"/>
              </a:rPr>
              <a:t>Bulletin officiel n° 29 du 19-7-2018 </a:t>
            </a:r>
            <a:endParaRPr lang="fr-FR" dirty="0"/>
          </a:p>
        </p:txBody>
      </p:sp>
      <p:sp>
        <p:nvSpPr>
          <p:cNvPr id="14" name="ZoneTexte 13">
            <a:extLst>
              <a:ext uri="{FF2B5EF4-FFF2-40B4-BE49-F238E27FC236}">
                <a16:creationId xmlns:a16="http://schemas.microsoft.com/office/drawing/2014/main" id="{FD3E5165-E7B6-4984-8CFC-D166A2C44B27}"/>
              </a:ext>
            </a:extLst>
          </p:cNvPr>
          <p:cNvSpPr txBox="1"/>
          <p:nvPr/>
        </p:nvSpPr>
        <p:spPr>
          <a:xfrm>
            <a:off x="7750433" y="5826882"/>
            <a:ext cx="4225895" cy="461665"/>
          </a:xfrm>
          <a:prstGeom prst="rect">
            <a:avLst/>
          </a:prstGeom>
          <a:noFill/>
        </p:spPr>
        <p:txBody>
          <a:bodyPr wrap="square">
            <a:spAutoFit/>
          </a:bodyPr>
          <a:lstStyle/>
          <a:p>
            <a:pPr>
              <a:spcAft>
                <a:spcPts val="0"/>
              </a:spcAft>
            </a:pPr>
            <a:r>
              <a:rPr lang="fr-FR" sz="2400" b="1" dirty="0">
                <a:solidFill>
                  <a:srgbClr val="139D9A"/>
                </a:solidFill>
                <a:latin typeface="Calibri" panose="020F0502020204030204" pitchFamily="34" charset="0"/>
                <a:ea typeface="Calibri" panose="020F0502020204030204" pitchFamily="34" charset="0"/>
                <a:cs typeface="Times New Roman" panose="02020603050405020304" pitchFamily="18" charset="0"/>
              </a:rPr>
              <a:t>4h de SI en 1</a:t>
            </a:r>
            <a:r>
              <a:rPr lang="fr-FR" sz="2400" b="1" baseline="30000" dirty="0">
                <a:solidFill>
                  <a:srgbClr val="139D9A"/>
                </a:solidFill>
                <a:latin typeface="Calibri" panose="020F0502020204030204" pitchFamily="34" charset="0"/>
                <a:ea typeface="Calibri" panose="020F0502020204030204" pitchFamily="34" charset="0"/>
                <a:cs typeface="Times New Roman" panose="02020603050405020304" pitchFamily="18" charset="0"/>
              </a:rPr>
              <a:t>ère</a:t>
            </a:r>
            <a:r>
              <a:rPr lang="fr-FR" sz="2400" b="1" dirty="0">
                <a:solidFill>
                  <a:srgbClr val="139D9A"/>
                </a:solidFill>
                <a:latin typeface="Calibri" panose="020F0502020204030204" pitchFamily="34" charset="0"/>
                <a:ea typeface="Calibri" panose="020F0502020204030204" pitchFamily="34" charset="0"/>
                <a:cs typeface="Times New Roman" panose="02020603050405020304" pitchFamily="18" charset="0"/>
              </a:rPr>
              <a:t> et Terminale</a:t>
            </a:r>
          </a:p>
        </p:txBody>
      </p:sp>
    </p:spTree>
    <p:extLst>
      <p:ext uri="{BB962C8B-B14F-4D97-AF65-F5344CB8AC3E}">
        <p14:creationId xmlns:p14="http://schemas.microsoft.com/office/powerpoint/2010/main" val="1218714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6" name="Titre 2">
            <a:extLst>
              <a:ext uri="{FF2B5EF4-FFF2-40B4-BE49-F238E27FC236}">
                <a16:creationId xmlns:a16="http://schemas.microsoft.com/office/drawing/2014/main" id="{227FDDE9-356D-43FC-AFA6-10501C42EFB0}"/>
              </a:ext>
            </a:extLst>
          </p:cNvPr>
          <p:cNvSpPr txBox="1">
            <a:spLocks noGrp="1"/>
          </p:cNvSpPr>
          <p:nvPr>
            <p:ph type="title"/>
          </p:nvPr>
        </p:nvSpPr>
        <p:spPr>
          <a:xfrm>
            <a:off x="319180" y="226423"/>
            <a:ext cx="2755714" cy="2454432"/>
          </a:xfrm>
        </p:spPr>
        <p:txBody>
          <a:bodyPr>
            <a:normAutofit/>
          </a:bodyPr>
          <a:lstStyle/>
          <a:p>
            <a:r>
              <a:rPr lang="fr-FR" dirty="0"/>
              <a:t>3.</a:t>
            </a:r>
            <a:br>
              <a:rPr lang="fr-FR" dirty="0"/>
            </a:br>
            <a:r>
              <a:rPr lang="fr-FR" sz="3600" dirty="0"/>
              <a:t>Pédagogie </a:t>
            </a:r>
            <a:r>
              <a:rPr lang="fr-FR" sz="3600" dirty="0">
                <a:solidFill>
                  <a:schemeClr val="bg1"/>
                </a:solidFill>
              </a:rPr>
              <a:t>en</a:t>
            </a:r>
            <a:r>
              <a:rPr lang="fr-FR" sz="3600" dirty="0">
                <a:solidFill>
                  <a:srgbClr val="002060"/>
                </a:solidFill>
              </a:rPr>
              <a:t> 1</a:t>
            </a:r>
            <a:r>
              <a:rPr lang="fr-FR" sz="3600" baseline="30000" dirty="0">
                <a:solidFill>
                  <a:srgbClr val="002060"/>
                </a:solidFill>
              </a:rPr>
              <a:t>ère</a:t>
            </a:r>
            <a:r>
              <a:rPr lang="fr-FR" sz="3600" dirty="0">
                <a:solidFill>
                  <a:srgbClr val="002060"/>
                </a:solidFill>
              </a:rPr>
              <a:t> et Terminale SI</a:t>
            </a:r>
            <a:endParaRPr lang="fr-FR" dirty="0">
              <a:solidFill>
                <a:srgbClr val="FFFF00"/>
              </a:solidFill>
            </a:endParaRPr>
          </a:p>
        </p:txBody>
      </p:sp>
      <p:pic>
        <p:nvPicPr>
          <p:cNvPr id="4" name="Image 3">
            <a:extLst>
              <a:ext uri="{FF2B5EF4-FFF2-40B4-BE49-F238E27FC236}">
                <a16:creationId xmlns:a16="http://schemas.microsoft.com/office/drawing/2014/main" id="{B479999D-CE26-4A3E-8253-83431918E89A}"/>
              </a:ext>
            </a:extLst>
          </p:cNvPr>
          <p:cNvPicPr>
            <a:picLocks noChangeAspect="1"/>
          </p:cNvPicPr>
          <p:nvPr/>
        </p:nvPicPr>
        <p:blipFill>
          <a:blip r:embed="rId2"/>
          <a:stretch>
            <a:fillRect/>
          </a:stretch>
        </p:blipFill>
        <p:spPr>
          <a:xfrm>
            <a:off x="3322320" y="330465"/>
            <a:ext cx="8848658" cy="6301112"/>
          </a:xfrm>
          <a:prstGeom prst="rect">
            <a:avLst/>
          </a:prstGeom>
        </p:spPr>
      </p:pic>
    </p:spTree>
    <p:extLst>
      <p:ext uri="{BB962C8B-B14F-4D97-AF65-F5344CB8AC3E}">
        <p14:creationId xmlns:p14="http://schemas.microsoft.com/office/powerpoint/2010/main" val="2732390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pic>
        <p:nvPicPr>
          <p:cNvPr id="9" name="Image 8">
            <a:extLst>
              <a:ext uri="{FF2B5EF4-FFF2-40B4-BE49-F238E27FC236}">
                <a16:creationId xmlns:a16="http://schemas.microsoft.com/office/drawing/2014/main" id="{AF152683-2619-4FC6-AA04-B311E7492625}"/>
              </a:ext>
            </a:extLst>
          </p:cNvPr>
          <p:cNvPicPr>
            <a:picLocks noChangeAspect="1"/>
          </p:cNvPicPr>
          <p:nvPr/>
        </p:nvPicPr>
        <p:blipFill rotWithShape="1">
          <a:blip r:embed="rId2"/>
          <a:srcRect r="59466"/>
          <a:stretch/>
        </p:blipFill>
        <p:spPr>
          <a:xfrm>
            <a:off x="0" y="1281457"/>
            <a:ext cx="3322319" cy="4829213"/>
          </a:xfrm>
          <a:prstGeom prst="rect">
            <a:avLst/>
          </a:prstGeom>
        </p:spPr>
      </p:pic>
      <p:pic>
        <p:nvPicPr>
          <p:cNvPr id="12" name="Image 11">
            <a:extLst>
              <a:ext uri="{FF2B5EF4-FFF2-40B4-BE49-F238E27FC236}">
                <a16:creationId xmlns:a16="http://schemas.microsoft.com/office/drawing/2014/main" id="{FE72D13C-CBCD-4C0A-AC19-410CF4F98B96}"/>
              </a:ext>
            </a:extLst>
          </p:cNvPr>
          <p:cNvPicPr>
            <a:picLocks noChangeAspect="1"/>
          </p:cNvPicPr>
          <p:nvPr/>
        </p:nvPicPr>
        <p:blipFill rotWithShape="1">
          <a:blip r:embed="rId2"/>
          <a:srcRect l="21693" t="38053" r="58970" b="50797"/>
          <a:stretch/>
        </p:blipFill>
        <p:spPr>
          <a:xfrm>
            <a:off x="1747519" y="3139440"/>
            <a:ext cx="2174241" cy="738684"/>
          </a:xfrm>
          <a:prstGeom prst="rect">
            <a:avLst/>
          </a:prstGeom>
        </p:spPr>
      </p:pic>
      <p:pic>
        <p:nvPicPr>
          <p:cNvPr id="11" name="Image 10">
            <a:extLst>
              <a:ext uri="{FF2B5EF4-FFF2-40B4-BE49-F238E27FC236}">
                <a16:creationId xmlns:a16="http://schemas.microsoft.com/office/drawing/2014/main" id="{13F1E6C3-5832-434F-A4E5-517DF2827589}"/>
              </a:ext>
            </a:extLst>
          </p:cNvPr>
          <p:cNvPicPr>
            <a:picLocks noChangeAspect="1"/>
          </p:cNvPicPr>
          <p:nvPr/>
        </p:nvPicPr>
        <p:blipFill rotWithShape="1">
          <a:blip r:embed="rId2"/>
          <a:srcRect l="40470" t="15473" r="452" b="23046"/>
          <a:stretch/>
        </p:blipFill>
        <p:spPr>
          <a:xfrm>
            <a:off x="3839445" y="1190017"/>
            <a:ext cx="8271275" cy="5071532"/>
          </a:xfrm>
          <a:prstGeom prst="rect">
            <a:avLst/>
          </a:prstGeom>
        </p:spPr>
      </p:pic>
    </p:spTree>
    <p:extLst>
      <p:ext uri="{BB962C8B-B14F-4D97-AF65-F5344CB8AC3E}">
        <p14:creationId xmlns:p14="http://schemas.microsoft.com/office/powerpoint/2010/main" val="973530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6" name="Titre 2">
            <a:extLst>
              <a:ext uri="{FF2B5EF4-FFF2-40B4-BE49-F238E27FC236}">
                <a16:creationId xmlns:a16="http://schemas.microsoft.com/office/drawing/2014/main" id="{227FDDE9-356D-43FC-AFA6-10501C42EFB0}"/>
              </a:ext>
            </a:extLst>
          </p:cNvPr>
          <p:cNvSpPr txBox="1">
            <a:spLocks noGrp="1"/>
          </p:cNvSpPr>
          <p:nvPr>
            <p:ph type="title"/>
          </p:nvPr>
        </p:nvSpPr>
        <p:spPr>
          <a:xfrm>
            <a:off x="319180" y="226423"/>
            <a:ext cx="2755714" cy="2454432"/>
          </a:xfrm>
        </p:spPr>
        <p:txBody>
          <a:bodyPr>
            <a:normAutofit/>
          </a:bodyPr>
          <a:lstStyle/>
          <a:p>
            <a:r>
              <a:rPr lang="fr-FR" dirty="0"/>
              <a:t>3.</a:t>
            </a:r>
            <a:br>
              <a:rPr lang="fr-FR" dirty="0"/>
            </a:br>
            <a:r>
              <a:rPr lang="fr-FR" sz="3600" dirty="0"/>
              <a:t>Pédagogie </a:t>
            </a:r>
            <a:r>
              <a:rPr lang="fr-FR" sz="3600" dirty="0">
                <a:solidFill>
                  <a:schemeClr val="bg1"/>
                </a:solidFill>
              </a:rPr>
              <a:t>en</a:t>
            </a:r>
            <a:r>
              <a:rPr lang="fr-FR" sz="3600" dirty="0">
                <a:solidFill>
                  <a:srgbClr val="002060"/>
                </a:solidFill>
              </a:rPr>
              <a:t> 1</a:t>
            </a:r>
            <a:r>
              <a:rPr lang="fr-FR" sz="3600" baseline="30000" dirty="0">
                <a:solidFill>
                  <a:srgbClr val="002060"/>
                </a:solidFill>
              </a:rPr>
              <a:t>ère</a:t>
            </a:r>
            <a:r>
              <a:rPr lang="fr-FR" sz="3600" dirty="0">
                <a:solidFill>
                  <a:srgbClr val="002060"/>
                </a:solidFill>
              </a:rPr>
              <a:t> et Terminale SI</a:t>
            </a:r>
            <a:endParaRPr lang="fr-FR" dirty="0">
              <a:solidFill>
                <a:srgbClr val="FFFF00"/>
              </a:solidFill>
            </a:endParaRPr>
          </a:p>
        </p:txBody>
      </p:sp>
      <p:pic>
        <p:nvPicPr>
          <p:cNvPr id="3" name="Image 2">
            <a:extLst>
              <a:ext uri="{FF2B5EF4-FFF2-40B4-BE49-F238E27FC236}">
                <a16:creationId xmlns:a16="http://schemas.microsoft.com/office/drawing/2014/main" id="{D36F4096-4F74-4A9B-9E83-08086C2BD4A3}"/>
              </a:ext>
            </a:extLst>
          </p:cNvPr>
          <p:cNvPicPr>
            <a:picLocks noChangeAspect="1"/>
          </p:cNvPicPr>
          <p:nvPr/>
        </p:nvPicPr>
        <p:blipFill rotWithShape="1">
          <a:blip r:embed="rId2"/>
          <a:srcRect b="10267"/>
          <a:stretch/>
        </p:blipFill>
        <p:spPr>
          <a:xfrm>
            <a:off x="3914217" y="1049756"/>
            <a:ext cx="7958603" cy="5734501"/>
          </a:xfrm>
          <a:prstGeom prst="rect">
            <a:avLst/>
          </a:prstGeom>
        </p:spPr>
      </p:pic>
      <p:sp>
        <p:nvSpPr>
          <p:cNvPr id="7" name="ZoneTexte 6">
            <a:extLst>
              <a:ext uri="{FF2B5EF4-FFF2-40B4-BE49-F238E27FC236}">
                <a16:creationId xmlns:a16="http://schemas.microsoft.com/office/drawing/2014/main" id="{177400C1-57A7-4E66-B736-3F5009E6AD40}"/>
              </a:ext>
            </a:extLst>
          </p:cNvPr>
          <p:cNvSpPr txBox="1"/>
          <p:nvPr/>
        </p:nvSpPr>
        <p:spPr>
          <a:xfrm>
            <a:off x="3470788" y="226423"/>
            <a:ext cx="6096000" cy="954107"/>
          </a:xfrm>
          <a:prstGeom prst="rect">
            <a:avLst/>
          </a:prstGeom>
          <a:noFill/>
        </p:spPr>
        <p:txBody>
          <a:bodyPr wrap="square">
            <a:spAutoFit/>
          </a:bodyPr>
          <a:lstStyle/>
          <a:p>
            <a:pPr>
              <a:spcAft>
                <a:spcPts val="0"/>
              </a:spcAft>
            </a:pPr>
            <a:r>
              <a:rPr lang="fr-FR" sz="2800" dirty="0">
                <a:latin typeface="Calibri" panose="020F0502020204030204" pitchFamily="34" charset="0"/>
                <a:ea typeface="Calibri" panose="020F0502020204030204" pitchFamily="34" charset="0"/>
                <a:cs typeface="Times New Roman" panose="02020603050405020304" pitchFamily="18" charset="0"/>
              </a:rPr>
              <a:t>La démarche en sciences de l’ingénieurs intègre la </a:t>
            </a:r>
            <a:r>
              <a:rPr lang="fr-FR" sz="2800" b="1" dirty="0">
                <a:latin typeface="Calibri" panose="020F0502020204030204" pitchFamily="34" charset="0"/>
                <a:ea typeface="Calibri" panose="020F0502020204030204" pitchFamily="34" charset="0"/>
                <a:cs typeface="Times New Roman" panose="02020603050405020304" pitchFamily="18" charset="0"/>
              </a:rPr>
              <a:t>démarche scientifique</a:t>
            </a:r>
          </a:p>
        </p:txBody>
      </p:sp>
    </p:spTree>
    <p:extLst>
      <p:ext uri="{BB962C8B-B14F-4D97-AF65-F5344CB8AC3E}">
        <p14:creationId xmlns:p14="http://schemas.microsoft.com/office/powerpoint/2010/main" val="860433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6" name="Titre 2">
            <a:extLst>
              <a:ext uri="{FF2B5EF4-FFF2-40B4-BE49-F238E27FC236}">
                <a16:creationId xmlns:a16="http://schemas.microsoft.com/office/drawing/2014/main" id="{227FDDE9-356D-43FC-AFA6-10501C42EFB0}"/>
              </a:ext>
            </a:extLst>
          </p:cNvPr>
          <p:cNvSpPr txBox="1">
            <a:spLocks noGrp="1"/>
          </p:cNvSpPr>
          <p:nvPr>
            <p:ph type="title"/>
          </p:nvPr>
        </p:nvSpPr>
        <p:spPr>
          <a:xfrm>
            <a:off x="319180" y="226423"/>
            <a:ext cx="2755714" cy="2454432"/>
          </a:xfrm>
        </p:spPr>
        <p:txBody>
          <a:bodyPr>
            <a:normAutofit/>
          </a:bodyPr>
          <a:lstStyle/>
          <a:p>
            <a:r>
              <a:rPr lang="fr-FR" dirty="0"/>
              <a:t>3.</a:t>
            </a:r>
            <a:br>
              <a:rPr lang="fr-FR" dirty="0"/>
            </a:br>
            <a:r>
              <a:rPr lang="fr-FR" sz="3600" dirty="0"/>
              <a:t>Pédagogie </a:t>
            </a:r>
            <a:r>
              <a:rPr lang="fr-FR" sz="3600" dirty="0">
                <a:solidFill>
                  <a:schemeClr val="bg1"/>
                </a:solidFill>
              </a:rPr>
              <a:t>en</a:t>
            </a:r>
            <a:r>
              <a:rPr lang="fr-FR" sz="3600" dirty="0">
                <a:solidFill>
                  <a:srgbClr val="002060"/>
                </a:solidFill>
              </a:rPr>
              <a:t> 1</a:t>
            </a:r>
            <a:r>
              <a:rPr lang="fr-FR" sz="3600" baseline="30000" dirty="0">
                <a:solidFill>
                  <a:srgbClr val="002060"/>
                </a:solidFill>
              </a:rPr>
              <a:t>ère</a:t>
            </a:r>
            <a:r>
              <a:rPr lang="fr-FR" sz="3600" dirty="0">
                <a:solidFill>
                  <a:srgbClr val="002060"/>
                </a:solidFill>
              </a:rPr>
              <a:t> et Terminale SI</a:t>
            </a:r>
            <a:endParaRPr lang="fr-FR" dirty="0">
              <a:solidFill>
                <a:srgbClr val="FFFF00"/>
              </a:solidFill>
            </a:endParaRPr>
          </a:p>
        </p:txBody>
      </p:sp>
      <p:pic>
        <p:nvPicPr>
          <p:cNvPr id="9" name="Image 8">
            <a:extLst>
              <a:ext uri="{FF2B5EF4-FFF2-40B4-BE49-F238E27FC236}">
                <a16:creationId xmlns:a16="http://schemas.microsoft.com/office/drawing/2014/main" id="{0B4701C8-75AC-472F-B301-5C258F0D7708}"/>
              </a:ext>
            </a:extLst>
          </p:cNvPr>
          <p:cNvPicPr>
            <a:picLocks noChangeAspect="1"/>
          </p:cNvPicPr>
          <p:nvPr/>
        </p:nvPicPr>
        <p:blipFill>
          <a:blip r:embed="rId2"/>
          <a:stretch>
            <a:fillRect/>
          </a:stretch>
        </p:blipFill>
        <p:spPr>
          <a:xfrm>
            <a:off x="3813840" y="0"/>
            <a:ext cx="7873751" cy="6602830"/>
          </a:xfrm>
          <a:prstGeom prst="rect">
            <a:avLst/>
          </a:prstGeom>
        </p:spPr>
      </p:pic>
    </p:spTree>
    <p:extLst>
      <p:ext uri="{BB962C8B-B14F-4D97-AF65-F5344CB8AC3E}">
        <p14:creationId xmlns:p14="http://schemas.microsoft.com/office/powerpoint/2010/main" val="53145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6" name="Titre 2">
            <a:extLst>
              <a:ext uri="{FF2B5EF4-FFF2-40B4-BE49-F238E27FC236}">
                <a16:creationId xmlns:a16="http://schemas.microsoft.com/office/drawing/2014/main" id="{227FDDE9-356D-43FC-AFA6-10501C42EFB0}"/>
              </a:ext>
            </a:extLst>
          </p:cNvPr>
          <p:cNvSpPr txBox="1">
            <a:spLocks noGrp="1"/>
          </p:cNvSpPr>
          <p:nvPr>
            <p:ph type="title"/>
          </p:nvPr>
        </p:nvSpPr>
        <p:spPr>
          <a:xfrm>
            <a:off x="319180" y="226423"/>
            <a:ext cx="2755714" cy="2454432"/>
          </a:xfrm>
        </p:spPr>
        <p:txBody>
          <a:bodyPr>
            <a:normAutofit/>
          </a:bodyPr>
          <a:lstStyle/>
          <a:p>
            <a:r>
              <a:rPr lang="fr-FR" dirty="0"/>
              <a:t>3.</a:t>
            </a:r>
            <a:br>
              <a:rPr lang="fr-FR" dirty="0"/>
            </a:br>
            <a:r>
              <a:rPr lang="fr-FR" sz="3600" dirty="0"/>
              <a:t>Pédagogie </a:t>
            </a:r>
            <a:r>
              <a:rPr lang="fr-FR" sz="3600" dirty="0">
                <a:solidFill>
                  <a:schemeClr val="bg1"/>
                </a:solidFill>
              </a:rPr>
              <a:t>en</a:t>
            </a:r>
            <a:r>
              <a:rPr lang="fr-FR" sz="3600" dirty="0">
                <a:solidFill>
                  <a:srgbClr val="002060"/>
                </a:solidFill>
              </a:rPr>
              <a:t> 1</a:t>
            </a:r>
            <a:r>
              <a:rPr lang="fr-FR" sz="3600" baseline="30000" dirty="0">
                <a:solidFill>
                  <a:srgbClr val="002060"/>
                </a:solidFill>
              </a:rPr>
              <a:t>ère</a:t>
            </a:r>
            <a:r>
              <a:rPr lang="fr-FR" sz="3600" dirty="0">
                <a:solidFill>
                  <a:srgbClr val="002060"/>
                </a:solidFill>
              </a:rPr>
              <a:t> et Terminale SI</a:t>
            </a:r>
            <a:endParaRPr lang="fr-FR" dirty="0">
              <a:solidFill>
                <a:srgbClr val="FFFF00"/>
              </a:solidFill>
            </a:endParaRPr>
          </a:p>
        </p:txBody>
      </p:sp>
      <p:pic>
        <p:nvPicPr>
          <p:cNvPr id="3" name="Image 2">
            <a:extLst>
              <a:ext uri="{FF2B5EF4-FFF2-40B4-BE49-F238E27FC236}">
                <a16:creationId xmlns:a16="http://schemas.microsoft.com/office/drawing/2014/main" id="{12184F82-3145-4CDC-8366-605CC0C8744B}"/>
              </a:ext>
            </a:extLst>
          </p:cNvPr>
          <p:cNvPicPr>
            <a:picLocks noChangeAspect="1"/>
          </p:cNvPicPr>
          <p:nvPr/>
        </p:nvPicPr>
        <p:blipFill>
          <a:blip r:embed="rId2"/>
          <a:stretch>
            <a:fillRect/>
          </a:stretch>
        </p:blipFill>
        <p:spPr>
          <a:xfrm>
            <a:off x="3592920" y="226423"/>
            <a:ext cx="8486775" cy="6400800"/>
          </a:xfrm>
          <a:prstGeom prst="rect">
            <a:avLst/>
          </a:prstGeom>
        </p:spPr>
      </p:pic>
    </p:spTree>
    <p:extLst>
      <p:ext uri="{BB962C8B-B14F-4D97-AF65-F5344CB8AC3E}">
        <p14:creationId xmlns:p14="http://schemas.microsoft.com/office/powerpoint/2010/main" val="706108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6" name="Titre 2">
            <a:extLst>
              <a:ext uri="{FF2B5EF4-FFF2-40B4-BE49-F238E27FC236}">
                <a16:creationId xmlns:a16="http://schemas.microsoft.com/office/drawing/2014/main" id="{227FDDE9-356D-43FC-AFA6-10501C42EFB0}"/>
              </a:ext>
            </a:extLst>
          </p:cNvPr>
          <p:cNvSpPr txBox="1">
            <a:spLocks noGrp="1"/>
          </p:cNvSpPr>
          <p:nvPr>
            <p:ph type="title"/>
          </p:nvPr>
        </p:nvSpPr>
        <p:spPr>
          <a:xfrm>
            <a:off x="319180" y="226423"/>
            <a:ext cx="2755714" cy="2454432"/>
          </a:xfrm>
        </p:spPr>
        <p:txBody>
          <a:bodyPr>
            <a:normAutofit/>
          </a:bodyPr>
          <a:lstStyle/>
          <a:p>
            <a:r>
              <a:rPr lang="fr-FR" dirty="0"/>
              <a:t>3.</a:t>
            </a:r>
            <a:br>
              <a:rPr lang="fr-FR" dirty="0"/>
            </a:br>
            <a:r>
              <a:rPr lang="fr-FR" sz="3600" dirty="0"/>
              <a:t>Pédagogie </a:t>
            </a:r>
            <a:r>
              <a:rPr lang="fr-FR" sz="3600" dirty="0">
                <a:solidFill>
                  <a:schemeClr val="bg1"/>
                </a:solidFill>
              </a:rPr>
              <a:t>en</a:t>
            </a:r>
            <a:r>
              <a:rPr lang="fr-FR" sz="3600" dirty="0">
                <a:solidFill>
                  <a:srgbClr val="002060"/>
                </a:solidFill>
              </a:rPr>
              <a:t> 1</a:t>
            </a:r>
            <a:r>
              <a:rPr lang="fr-FR" sz="3600" baseline="30000" dirty="0">
                <a:solidFill>
                  <a:srgbClr val="002060"/>
                </a:solidFill>
              </a:rPr>
              <a:t>ère</a:t>
            </a:r>
            <a:r>
              <a:rPr lang="fr-FR" sz="3600" dirty="0">
                <a:solidFill>
                  <a:srgbClr val="002060"/>
                </a:solidFill>
              </a:rPr>
              <a:t> et Terminale SI</a:t>
            </a:r>
            <a:endParaRPr lang="fr-FR" dirty="0">
              <a:solidFill>
                <a:srgbClr val="FFFF00"/>
              </a:solidFill>
            </a:endParaRPr>
          </a:p>
        </p:txBody>
      </p:sp>
      <p:pic>
        <p:nvPicPr>
          <p:cNvPr id="3" name="Image 2">
            <a:extLst>
              <a:ext uri="{FF2B5EF4-FFF2-40B4-BE49-F238E27FC236}">
                <a16:creationId xmlns:a16="http://schemas.microsoft.com/office/drawing/2014/main" id="{3AD30B62-A9ED-47FA-8FE3-2176542EC4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3692" y="176980"/>
            <a:ext cx="8513399" cy="6385049"/>
          </a:xfrm>
          <a:prstGeom prst="rect">
            <a:avLst/>
          </a:prstGeom>
        </p:spPr>
      </p:pic>
    </p:spTree>
    <p:extLst>
      <p:ext uri="{BB962C8B-B14F-4D97-AF65-F5344CB8AC3E}">
        <p14:creationId xmlns:p14="http://schemas.microsoft.com/office/powerpoint/2010/main" val="1022355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6" name="Titre 2">
            <a:extLst>
              <a:ext uri="{FF2B5EF4-FFF2-40B4-BE49-F238E27FC236}">
                <a16:creationId xmlns:a16="http://schemas.microsoft.com/office/drawing/2014/main" id="{227FDDE9-356D-43FC-AFA6-10501C42EFB0}"/>
              </a:ext>
            </a:extLst>
          </p:cNvPr>
          <p:cNvSpPr txBox="1">
            <a:spLocks noGrp="1"/>
          </p:cNvSpPr>
          <p:nvPr>
            <p:ph type="title"/>
          </p:nvPr>
        </p:nvSpPr>
        <p:spPr>
          <a:xfrm>
            <a:off x="319180" y="226423"/>
            <a:ext cx="2755714" cy="2454432"/>
          </a:xfrm>
        </p:spPr>
        <p:txBody>
          <a:bodyPr>
            <a:normAutofit/>
          </a:bodyPr>
          <a:lstStyle/>
          <a:p>
            <a:r>
              <a:rPr lang="fr-FR" dirty="0"/>
              <a:t>3.</a:t>
            </a:r>
            <a:br>
              <a:rPr lang="fr-FR" dirty="0"/>
            </a:br>
            <a:r>
              <a:rPr lang="fr-FR" sz="3600" dirty="0"/>
              <a:t>Pédagogie </a:t>
            </a:r>
            <a:r>
              <a:rPr lang="fr-FR" sz="3600" dirty="0">
                <a:solidFill>
                  <a:schemeClr val="bg1"/>
                </a:solidFill>
              </a:rPr>
              <a:t>en</a:t>
            </a:r>
            <a:r>
              <a:rPr lang="fr-FR" sz="3600" dirty="0">
                <a:solidFill>
                  <a:srgbClr val="002060"/>
                </a:solidFill>
              </a:rPr>
              <a:t> 1</a:t>
            </a:r>
            <a:r>
              <a:rPr lang="fr-FR" sz="3600" baseline="30000" dirty="0">
                <a:solidFill>
                  <a:srgbClr val="002060"/>
                </a:solidFill>
              </a:rPr>
              <a:t>ère</a:t>
            </a:r>
            <a:r>
              <a:rPr lang="fr-FR" sz="3600" dirty="0">
                <a:solidFill>
                  <a:srgbClr val="002060"/>
                </a:solidFill>
              </a:rPr>
              <a:t> et Terminale SI</a:t>
            </a:r>
            <a:endParaRPr lang="fr-FR" dirty="0">
              <a:solidFill>
                <a:srgbClr val="FFFF00"/>
              </a:solidFill>
            </a:endParaRPr>
          </a:p>
        </p:txBody>
      </p:sp>
      <p:pic>
        <p:nvPicPr>
          <p:cNvPr id="5" name="Image 4">
            <a:extLst>
              <a:ext uri="{FF2B5EF4-FFF2-40B4-BE49-F238E27FC236}">
                <a16:creationId xmlns:a16="http://schemas.microsoft.com/office/drawing/2014/main" id="{5C16A0D0-6500-4F41-97F1-135819F6B1EF}"/>
              </a:ext>
            </a:extLst>
          </p:cNvPr>
          <p:cNvPicPr>
            <a:picLocks noChangeAspect="1"/>
          </p:cNvPicPr>
          <p:nvPr/>
        </p:nvPicPr>
        <p:blipFill>
          <a:blip r:embed="rId2"/>
          <a:stretch/>
        </p:blipFill>
        <p:spPr bwMode="auto">
          <a:xfrm>
            <a:off x="4840157" y="227427"/>
            <a:ext cx="5619017" cy="6323776"/>
          </a:xfrm>
          <a:prstGeom prst="rect">
            <a:avLst/>
          </a:prstGeom>
        </p:spPr>
      </p:pic>
    </p:spTree>
    <p:extLst>
      <p:ext uri="{BB962C8B-B14F-4D97-AF65-F5344CB8AC3E}">
        <p14:creationId xmlns:p14="http://schemas.microsoft.com/office/powerpoint/2010/main" val="2381086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6" name="Titre 2">
            <a:extLst>
              <a:ext uri="{FF2B5EF4-FFF2-40B4-BE49-F238E27FC236}">
                <a16:creationId xmlns:a16="http://schemas.microsoft.com/office/drawing/2014/main" id="{227FDDE9-356D-43FC-AFA6-10501C42EFB0}"/>
              </a:ext>
            </a:extLst>
          </p:cNvPr>
          <p:cNvSpPr txBox="1">
            <a:spLocks noGrp="1"/>
          </p:cNvSpPr>
          <p:nvPr>
            <p:ph type="title"/>
          </p:nvPr>
        </p:nvSpPr>
        <p:spPr>
          <a:xfrm>
            <a:off x="319180" y="226423"/>
            <a:ext cx="2755714" cy="2454432"/>
          </a:xfrm>
        </p:spPr>
        <p:txBody>
          <a:bodyPr>
            <a:normAutofit/>
          </a:bodyPr>
          <a:lstStyle/>
          <a:p>
            <a:r>
              <a:rPr lang="fr-FR" dirty="0"/>
              <a:t>3.</a:t>
            </a:r>
            <a:br>
              <a:rPr lang="fr-FR" dirty="0"/>
            </a:br>
            <a:r>
              <a:rPr lang="fr-FR" sz="3600" dirty="0"/>
              <a:t>Pédagogie </a:t>
            </a:r>
            <a:r>
              <a:rPr lang="fr-FR" sz="3600" dirty="0">
                <a:solidFill>
                  <a:schemeClr val="bg1"/>
                </a:solidFill>
              </a:rPr>
              <a:t>en</a:t>
            </a:r>
            <a:r>
              <a:rPr lang="fr-FR" sz="3600" dirty="0">
                <a:solidFill>
                  <a:srgbClr val="002060"/>
                </a:solidFill>
              </a:rPr>
              <a:t> 1</a:t>
            </a:r>
            <a:r>
              <a:rPr lang="fr-FR" sz="3600" baseline="30000" dirty="0">
                <a:solidFill>
                  <a:srgbClr val="002060"/>
                </a:solidFill>
              </a:rPr>
              <a:t>ère</a:t>
            </a:r>
            <a:r>
              <a:rPr lang="fr-FR" sz="3600" dirty="0">
                <a:solidFill>
                  <a:srgbClr val="002060"/>
                </a:solidFill>
              </a:rPr>
              <a:t> et Terminale SI</a:t>
            </a:r>
            <a:endParaRPr lang="fr-FR" dirty="0">
              <a:solidFill>
                <a:srgbClr val="FFFF00"/>
              </a:solidFill>
            </a:endParaRPr>
          </a:p>
        </p:txBody>
      </p:sp>
      <p:pic>
        <p:nvPicPr>
          <p:cNvPr id="4" name="Image 3">
            <a:extLst>
              <a:ext uri="{FF2B5EF4-FFF2-40B4-BE49-F238E27FC236}">
                <a16:creationId xmlns:a16="http://schemas.microsoft.com/office/drawing/2014/main" id="{92381CFB-B12A-43EA-8AD7-4C97323C3E50}"/>
              </a:ext>
            </a:extLst>
          </p:cNvPr>
          <p:cNvPicPr>
            <a:picLocks noChangeAspect="1"/>
          </p:cNvPicPr>
          <p:nvPr/>
        </p:nvPicPr>
        <p:blipFill rotWithShape="1">
          <a:blip r:embed="rId2">
            <a:extLst>
              <a:ext uri="{28A0092B-C50C-407E-A947-70E740481C1C}">
                <a14:useLocalDpi xmlns:a14="http://schemas.microsoft.com/office/drawing/2010/main" val="0"/>
              </a:ext>
            </a:extLst>
          </a:blip>
          <a:srcRect t="6956"/>
          <a:stretch/>
        </p:blipFill>
        <p:spPr>
          <a:xfrm>
            <a:off x="3498486" y="469321"/>
            <a:ext cx="8482488" cy="5919357"/>
          </a:xfrm>
          <a:prstGeom prst="rect">
            <a:avLst/>
          </a:prstGeom>
        </p:spPr>
      </p:pic>
      <p:sp>
        <p:nvSpPr>
          <p:cNvPr id="8" name="Rectangle 7">
            <a:extLst>
              <a:ext uri="{FF2B5EF4-FFF2-40B4-BE49-F238E27FC236}">
                <a16:creationId xmlns:a16="http://schemas.microsoft.com/office/drawing/2014/main" id="{7A88DFD1-1092-408F-9074-91AA3ECA211D}"/>
              </a:ext>
            </a:extLst>
          </p:cNvPr>
          <p:cNvSpPr/>
          <p:nvPr/>
        </p:nvSpPr>
        <p:spPr>
          <a:xfrm>
            <a:off x="6553201" y="4768645"/>
            <a:ext cx="1012722" cy="845575"/>
          </a:xfrm>
          <a:prstGeom prst="rect">
            <a:avLst/>
          </a:prstGeom>
          <a:noFill/>
          <a:ln w="28575">
            <a:solidFill>
              <a:srgbClr val="139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CBE2C6DB-465F-4376-8075-C13C6CCDCD99}"/>
              </a:ext>
            </a:extLst>
          </p:cNvPr>
          <p:cNvPicPr>
            <a:picLocks noChangeAspect="1"/>
          </p:cNvPicPr>
          <p:nvPr/>
        </p:nvPicPr>
        <p:blipFill rotWithShape="1">
          <a:blip r:embed="rId2">
            <a:extLst>
              <a:ext uri="{28A0092B-C50C-407E-A947-70E740481C1C}">
                <a14:useLocalDpi xmlns:a14="http://schemas.microsoft.com/office/drawing/2010/main" val="0"/>
              </a:ext>
            </a:extLst>
          </a:blip>
          <a:srcRect l="64874" t="66422" r="24396" b="25387"/>
          <a:stretch/>
        </p:blipFill>
        <p:spPr>
          <a:xfrm>
            <a:off x="8967019" y="4296699"/>
            <a:ext cx="1229034" cy="737418"/>
          </a:xfrm>
          <a:prstGeom prst="rect">
            <a:avLst/>
          </a:prstGeom>
          <a:ln w="28575">
            <a:solidFill>
              <a:srgbClr val="139D9A"/>
            </a:solidFill>
          </a:ln>
        </p:spPr>
      </p:pic>
      <p:sp>
        <p:nvSpPr>
          <p:cNvPr id="10" name="ZoneTexte 9">
            <a:extLst>
              <a:ext uri="{FF2B5EF4-FFF2-40B4-BE49-F238E27FC236}">
                <a16:creationId xmlns:a16="http://schemas.microsoft.com/office/drawing/2014/main" id="{77CDD081-DD54-4B6C-B8B5-F4236BE42EC1}"/>
              </a:ext>
            </a:extLst>
          </p:cNvPr>
          <p:cNvSpPr txBox="1"/>
          <p:nvPr/>
        </p:nvSpPr>
        <p:spPr>
          <a:xfrm>
            <a:off x="8861206" y="5020233"/>
            <a:ext cx="1863812" cy="830997"/>
          </a:xfrm>
          <a:prstGeom prst="rect">
            <a:avLst/>
          </a:prstGeom>
          <a:noFill/>
        </p:spPr>
        <p:txBody>
          <a:bodyPr wrap="square">
            <a:spAutoFit/>
          </a:bodyPr>
          <a:lstStyle/>
          <a:p>
            <a:pPr>
              <a:spcAft>
                <a:spcPts val="0"/>
              </a:spcAft>
            </a:pPr>
            <a:r>
              <a:rPr lang="fr-FR" sz="2400" b="1" dirty="0">
                <a:solidFill>
                  <a:srgbClr val="139D9A"/>
                </a:solidFill>
                <a:latin typeface="Calibri" panose="020F0502020204030204" pitchFamily="34" charset="0"/>
                <a:ea typeface="Calibri" panose="020F0502020204030204" pitchFamily="34" charset="0"/>
                <a:cs typeface="Times New Roman" panose="02020603050405020304" pitchFamily="18" charset="0"/>
              </a:rPr>
              <a:t>1 épreuve écrite de 4h</a:t>
            </a:r>
          </a:p>
        </p:txBody>
      </p:sp>
      <p:sp>
        <p:nvSpPr>
          <p:cNvPr id="12" name="ZoneTexte 11">
            <a:extLst>
              <a:ext uri="{FF2B5EF4-FFF2-40B4-BE49-F238E27FC236}">
                <a16:creationId xmlns:a16="http://schemas.microsoft.com/office/drawing/2014/main" id="{FB3D097D-8F7C-470A-9AC4-9D2106D4DBF4}"/>
              </a:ext>
            </a:extLst>
          </p:cNvPr>
          <p:cNvSpPr txBox="1"/>
          <p:nvPr/>
        </p:nvSpPr>
        <p:spPr>
          <a:xfrm>
            <a:off x="3600349" y="5759722"/>
            <a:ext cx="4139381" cy="646331"/>
          </a:xfrm>
          <a:prstGeom prst="rect">
            <a:avLst/>
          </a:prstGeom>
          <a:solidFill>
            <a:schemeClr val="bg1"/>
          </a:solidFill>
        </p:spPr>
        <p:txBody>
          <a:bodyPr wrap="square">
            <a:spAutoFit/>
          </a:bodyPr>
          <a:lstStyle/>
          <a:p>
            <a:r>
              <a:rPr lang="fr-FR" sz="1800" b="1" i="0" u="none" strike="noStrike" baseline="0" dirty="0">
                <a:solidFill>
                  <a:srgbClr val="139D9A"/>
                </a:solidFill>
                <a:latin typeface="Arial" panose="020B0604020202020204" pitchFamily="34" charset="0"/>
              </a:rPr>
              <a:t>Fin de 1</a:t>
            </a:r>
            <a:r>
              <a:rPr lang="fr-FR" sz="1800" b="1" i="0" u="none" strike="noStrike" baseline="30000" dirty="0">
                <a:solidFill>
                  <a:srgbClr val="139D9A"/>
                </a:solidFill>
                <a:latin typeface="Arial" panose="020B0604020202020204" pitchFamily="34" charset="0"/>
              </a:rPr>
              <a:t>ère</a:t>
            </a:r>
            <a:r>
              <a:rPr lang="fr-FR" sz="1800" b="1" i="0" u="none" strike="noStrike" baseline="0" dirty="0">
                <a:solidFill>
                  <a:srgbClr val="139D9A"/>
                </a:solidFill>
                <a:latin typeface="Arial" panose="020B0604020202020204" pitchFamily="34" charset="0"/>
              </a:rPr>
              <a:t> : 1 projet de 12 heures </a:t>
            </a:r>
          </a:p>
          <a:p>
            <a:r>
              <a:rPr lang="fr-FR" b="1" dirty="0">
                <a:solidFill>
                  <a:srgbClr val="139D9A"/>
                </a:solidFill>
                <a:latin typeface="Arial" panose="020B0604020202020204" pitchFamily="34" charset="0"/>
              </a:rPr>
              <a:t>Fin de Tle : 1 projet de 48 heures</a:t>
            </a:r>
            <a:endParaRPr lang="fr-FR" b="1" dirty="0">
              <a:solidFill>
                <a:srgbClr val="139D9A"/>
              </a:solidFill>
            </a:endParaRPr>
          </a:p>
        </p:txBody>
      </p:sp>
    </p:spTree>
    <p:extLst>
      <p:ext uri="{BB962C8B-B14F-4D97-AF65-F5344CB8AC3E}">
        <p14:creationId xmlns:p14="http://schemas.microsoft.com/office/powerpoint/2010/main" val="1661937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6" name="Titre 2">
            <a:extLst>
              <a:ext uri="{FF2B5EF4-FFF2-40B4-BE49-F238E27FC236}">
                <a16:creationId xmlns:a16="http://schemas.microsoft.com/office/drawing/2014/main" id="{227FDDE9-356D-43FC-AFA6-10501C42EFB0}"/>
              </a:ext>
            </a:extLst>
          </p:cNvPr>
          <p:cNvSpPr txBox="1">
            <a:spLocks noGrp="1"/>
          </p:cNvSpPr>
          <p:nvPr>
            <p:ph type="title"/>
          </p:nvPr>
        </p:nvSpPr>
        <p:spPr>
          <a:xfrm>
            <a:off x="319180" y="226423"/>
            <a:ext cx="2755714" cy="2454432"/>
          </a:xfrm>
        </p:spPr>
        <p:txBody>
          <a:bodyPr>
            <a:normAutofit/>
          </a:bodyPr>
          <a:lstStyle/>
          <a:p>
            <a:r>
              <a:rPr lang="fr-FR" dirty="0"/>
              <a:t>3.</a:t>
            </a:r>
            <a:br>
              <a:rPr lang="fr-FR" dirty="0"/>
            </a:br>
            <a:r>
              <a:rPr lang="fr-FR" sz="3600" dirty="0"/>
              <a:t>Pédagogie </a:t>
            </a:r>
            <a:r>
              <a:rPr lang="fr-FR" sz="3600" dirty="0">
                <a:solidFill>
                  <a:schemeClr val="bg1"/>
                </a:solidFill>
              </a:rPr>
              <a:t>en</a:t>
            </a:r>
            <a:r>
              <a:rPr lang="fr-FR" sz="3600" dirty="0">
                <a:solidFill>
                  <a:srgbClr val="002060"/>
                </a:solidFill>
              </a:rPr>
              <a:t> 1</a:t>
            </a:r>
            <a:r>
              <a:rPr lang="fr-FR" sz="3600" baseline="30000" dirty="0">
                <a:solidFill>
                  <a:srgbClr val="002060"/>
                </a:solidFill>
              </a:rPr>
              <a:t>ère</a:t>
            </a:r>
            <a:r>
              <a:rPr lang="fr-FR" sz="3600" dirty="0">
                <a:solidFill>
                  <a:srgbClr val="002060"/>
                </a:solidFill>
              </a:rPr>
              <a:t> et Terminale SI</a:t>
            </a:r>
            <a:endParaRPr lang="fr-FR" dirty="0">
              <a:solidFill>
                <a:srgbClr val="FFFF00"/>
              </a:solidFill>
            </a:endParaRPr>
          </a:p>
        </p:txBody>
      </p:sp>
      <p:pic>
        <p:nvPicPr>
          <p:cNvPr id="7" name="Image 6">
            <a:extLst>
              <a:ext uri="{FF2B5EF4-FFF2-40B4-BE49-F238E27FC236}">
                <a16:creationId xmlns:a16="http://schemas.microsoft.com/office/drawing/2014/main" id="{F419AE4F-20D3-4E18-B85B-50DDB2962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1323" y="0"/>
            <a:ext cx="4846633" cy="6858000"/>
          </a:xfrm>
          <a:prstGeom prst="rect">
            <a:avLst/>
          </a:prstGeom>
        </p:spPr>
      </p:pic>
    </p:spTree>
    <p:extLst>
      <p:ext uri="{BB962C8B-B14F-4D97-AF65-F5344CB8AC3E}">
        <p14:creationId xmlns:p14="http://schemas.microsoft.com/office/powerpoint/2010/main" val="239737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1A7D3991-5AD8-42A3-9D44-C5E4D6B89B00}"/>
              </a:ext>
            </a:extLst>
          </p:cNvPr>
          <p:cNvSpPr txBox="1">
            <a:spLocks noGrp="1"/>
          </p:cNvSpPr>
          <p:nvPr>
            <p:ph type="title"/>
          </p:nvPr>
        </p:nvSpPr>
        <p:spPr/>
        <p:txBody>
          <a:bodyPr/>
          <a:lstStyle/>
          <a:p>
            <a:r>
              <a:rPr lang="fr-FR" dirty="0"/>
              <a:t>2. Restitution des </a:t>
            </a:r>
            <a:r>
              <a:rPr lang="fr-FR" b="1" dirty="0">
                <a:solidFill>
                  <a:schemeClr val="accent1">
                    <a:lumMod val="50000"/>
                  </a:schemeClr>
                </a:solidFill>
              </a:rPr>
              <a:t>travaux pratiques</a:t>
            </a:r>
            <a:endParaRPr lang="fr-FR" dirty="0">
              <a:solidFill>
                <a:srgbClr val="FFFF00"/>
              </a:solidFill>
            </a:endParaRPr>
          </a:p>
        </p:txBody>
      </p:sp>
      <p:sp>
        <p:nvSpPr>
          <p:cNvPr id="14" name="Ellipse 13">
            <a:extLst>
              <a:ext uri="{FF2B5EF4-FFF2-40B4-BE49-F238E27FC236}">
                <a16:creationId xmlns:a16="http://schemas.microsoft.com/office/drawing/2014/main" id="{FD73F4BE-75A1-4119-A680-4EF0451D4B79}"/>
              </a:ext>
            </a:extLst>
          </p:cNvPr>
          <p:cNvSpPr/>
          <p:nvPr/>
        </p:nvSpPr>
        <p:spPr>
          <a:xfrm>
            <a:off x="8480323" y="2600242"/>
            <a:ext cx="776897" cy="757861"/>
          </a:xfrm>
          <a:prstGeom prst="ellipse">
            <a:avLst/>
          </a:prstGeom>
          <a:noFill/>
          <a:ln w="19050">
            <a:solidFill>
              <a:srgbClr val="139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02004706-797F-4A88-B26B-73A1781D7624}"/>
              </a:ext>
            </a:extLst>
          </p:cNvPr>
          <p:cNvSpPr txBox="1"/>
          <p:nvPr/>
        </p:nvSpPr>
        <p:spPr>
          <a:xfrm>
            <a:off x="9965142" y="2794507"/>
            <a:ext cx="1887794" cy="369332"/>
          </a:xfrm>
          <a:prstGeom prst="rect">
            <a:avLst/>
          </a:prstGeom>
          <a:noFill/>
          <a:ln w="19050">
            <a:solidFill>
              <a:srgbClr val="139D9A"/>
            </a:solidFill>
          </a:ln>
        </p:spPr>
        <p:txBody>
          <a:bodyPr wrap="square" rtlCol="0">
            <a:spAutoFit/>
          </a:bodyPr>
          <a:lstStyle/>
          <a:p>
            <a:pPr algn="r"/>
            <a:r>
              <a:rPr lang="fr-FR" dirty="0"/>
              <a:t>Vanne de Kermélo</a:t>
            </a:r>
          </a:p>
        </p:txBody>
      </p:sp>
      <p:cxnSp>
        <p:nvCxnSpPr>
          <p:cNvPr id="24" name="Connecteur droit avec flèche 23">
            <a:extLst>
              <a:ext uri="{FF2B5EF4-FFF2-40B4-BE49-F238E27FC236}">
                <a16:creationId xmlns:a16="http://schemas.microsoft.com/office/drawing/2014/main" id="{81BB61AF-5341-4FD2-A312-52FA7EC3144E}"/>
              </a:ext>
            </a:extLst>
          </p:cNvPr>
          <p:cNvCxnSpPr>
            <a:cxnSpLocks/>
            <a:stCxn id="23" idx="1"/>
            <a:endCxn id="14" idx="6"/>
          </p:cNvCxnSpPr>
          <p:nvPr/>
        </p:nvCxnSpPr>
        <p:spPr>
          <a:xfrm flipH="1">
            <a:off x="9257220" y="2979173"/>
            <a:ext cx="707922" cy="0"/>
          </a:xfrm>
          <a:prstGeom prst="straightConnector1">
            <a:avLst/>
          </a:prstGeom>
          <a:ln w="28575">
            <a:solidFill>
              <a:srgbClr val="17C3B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684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1A7D3991-5AD8-42A3-9D44-C5E4D6B89B00}"/>
              </a:ext>
            </a:extLst>
          </p:cNvPr>
          <p:cNvSpPr txBox="1">
            <a:spLocks noGrp="1"/>
          </p:cNvSpPr>
          <p:nvPr>
            <p:ph type="title"/>
          </p:nvPr>
        </p:nvSpPr>
        <p:spPr/>
        <p:txBody>
          <a:bodyPr/>
          <a:lstStyle/>
          <a:p>
            <a:r>
              <a:rPr lang="fr-FR" dirty="0"/>
              <a:t>4. </a:t>
            </a:r>
            <a:r>
              <a:rPr lang="fr-FR" sz="3600" dirty="0"/>
              <a:t>Description de la </a:t>
            </a:r>
            <a:r>
              <a:rPr lang="fr-FR" b="1" dirty="0">
                <a:solidFill>
                  <a:schemeClr val="accent1">
                    <a:lumMod val="50000"/>
                  </a:schemeClr>
                </a:solidFill>
              </a:rPr>
              <a:t>séquence</a:t>
            </a:r>
            <a:endParaRPr lang="fr-FR" dirty="0">
              <a:solidFill>
                <a:srgbClr val="FFFF00"/>
              </a:solidFill>
            </a:endParaRPr>
          </a:p>
        </p:txBody>
      </p:sp>
      <p:sp>
        <p:nvSpPr>
          <p:cNvPr id="14" name="Ellipse 13">
            <a:extLst>
              <a:ext uri="{FF2B5EF4-FFF2-40B4-BE49-F238E27FC236}">
                <a16:creationId xmlns:a16="http://schemas.microsoft.com/office/drawing/2014/main" id="{FD73F4BE-75A1-4119-A680-4EF0451D4B79}"/>
              </a:ext>
            </a:extLst>
          </p:cNvPr>
          <p:cNvSpPr/>
          <p:nvPr/>
        </p:nvSpPr>
        <p:spPr>
          <a:xfrm>
            <a:off x="8480323" y="2600242"/>
            <a:ext cx="776897" cy="757861"/>
          </a:xfrm>
          <a:prstGeom prst="ellipse">
            <a:avLst/>
          </a:prstGeom>
          <a:noFill/>
          <a:ln w="19050">
            <a:solidFill>
              <a:srgbClr val="139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02004706-797F-4A88-B26B-73A1781D7624}"/>
              </a:ext>
            </a:extLst>
          </p:cNvPr>
          <p:cNvSpPr txBox="1"/>
          <p:nvPr/>
        </p:nvSpPr>
        <p:spPr>
          <a:xfrm>
            <a:off x="9965142" y="2794507"/>
            <a:ext cx="1887794" cy="369332"/>
          </a:xfrm>
          <a:prstGeom prst="rect">
            <a:avLst/>
          </a:prstGeom>
          <a:noFill/>
          <a:ln w="19050">
            <a:solidFill>
              <a:srgbClr val="139D9A"/>
            </a:solidFill>
          </a:ln>
        </p:spPr>
        <p:txBody>
          <a:bodyPr wrap="square" rtlCol="0">
            <a:spAutoFit/>
          </a:bodyPr>
          <a:lstStyle/>
          <a:p>
            <a:pPr algn="r"/>
            <a:r>
              <a:rPr lang="fr-FR" dirty="0"/>
              <a:t>Vanne de Kermélo</a:t>
            </a:r>
          </a:p>
        </p:txBody>
      </p:sp>
      <p:cxnSp>
        <p:nvCxnSpPr>
          <p:cNvPr id="24" name="Connecteur droit avec flèche 23">
            <a:extLst>
              <a:ext uri="{FF2B5EF4-FFF2-40B4-BE49-F238E27FC236}">
                <a16:creationId xmlns:a16="http://schemas.microsoft.com/office/drawing/2014/main" id="{81BB61AF-5341-4FD2-A312-52FA7EC3144E}"/>
              </a:ext>
            </a:extLst>
          </p:cNvPr>
          <p:cNvCxnSpPr>
            <a:cxnSpLocks/>
            <a:stCxn id="23" idx="1"/>
            <a:endCxn id="14" idx="6"/>
          </p:cNvCxnSpPr>
          <p:nvPr/>
        </p:nvCxnSpPr>
        <p:spPr>
          <a:xfrm flipH="1">
            <a:off x="9257220" y="2979173"/>
            <a:ext cx="707922" cy="0"/>
          </a:xfrm>
          <a:prstGeom prst="straightConnector1">
            <a:avLst/>
          </a:prstGeom>
          <a:ln w="28575">
            <a:solidFill>
              <a:srgbClr val="17C3B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6146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27" name="Titre 2">
            <a:extLst>
              <a:ext uri="{FF2B5EF4-FFF2-40B4-BE49-F238E27FC236}">
                <a16:creationId xmlns:a16="http://schemas.microsoft.com/office/drawing/2014/main" id="{42CC27D4-170F-4111-BEC2-AAD26137CB1A}"/>
              </a:ext>
            </a:extLst>
          </p:cNvPr>
          <p:cNvSpPr txBox="1">
            <a:spLocks noGrp="1"/>
          </p:cNvSpPr>
          <p:nvPr>
            <p:ph type="title"/>
          </p:nvPr>
        </p:nvSpPr>
        <p:spPr/>
        <p:txBody>
          <a:bodyPr>
            <a:normAutofit/>
          </a:bodyPr>
          <a:lstStyle/>
          <a:p>
            <a:r>
              <a:rPr lang="fr-FR" b="1" dirty="0"/>
              <a:t>4. </a:t>
            </a:r>
            <a:br>
              <a:rPr lang="fr-FR" b="1" dirty="0"/>
            </a:br>
            <a:r>
              <a:rPr lang="fr-FR" sz="3600" dirty="0"/>
              <a:t>Description de la </a:t>
            </a:r>
            <a:r>
              <a:rPr lang="fr-FR" b="1" dirty="0">
                <a:solidFill>
                  <a:schemeClr val="accent1">
                    <a:lumMod val="50000"/>
                  </a:schemeClr>
                </a:solidFill>
              </a:rPr>
              <a:t>séquence</a:t>
            </a:r>
            <a:endParaRPr lang="fr-FR" dirty="0">
              <a:solidFill>
                <a:srgbClr val="FFFF00"/>
              </a:solidFill>
            </a:endParaRPr>
          </a:p>
        </p:txBody>
      </p:sp>
    </p:spTree>
    <p:extLst>
      <p:ext uri="{BB962C8B-B14F-4D97-AF65-F5344CB8AC3E}">
        <p14:creationId xmlns:p14="http://schemas.microsoft.com/office/powerpoint/2010/main" val="2450498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1A7D3991-5AD8-42A3-9D44-C5E4D6B89B00}"/>
              </a:ext>
            </a:extLst>
          </p:cNvPr>
          <p:cNvSpPr txBox="1">
            <a:spLocks noGrp="1"/>
          </p:cNvSpPr>
          <p:nvPr>
            <p:ph type="title"/>
          </p:nvPr>
        </p:nvSpPr>
        <p:spPr>
          <a:xfrm>
            <a:off x="319180" y="346139"/>
            <a:ext cx="2424020" cy="1974259"/>
          </a:xfrm>
        </p:spPr>
        <p:txBody>
          <a:bodyPr anchor="t" anchorCtr="0">
            <a:normAutofit/>
          </a:bodyPr>
          <a:lstStyle/>
          <a:p>
            <a:r>
              <a:rPr lang="fr-FR" sz="3600" dirty="0">
                <a:solidFill>
                  <a:schemeClr val="bg1"/>
                </a:solidFill>
              </a:rPr>
              <a:t>5. </a:t>
            </a:r>
            <a:br>
              <a:rPr lang="fr-FR" sz="3600" dirty="0">
                <a:solidFill>
                  <a:schemeClr val="bg1"/>
                </a:solidFill>
              </a:rPr>
            </a:br>
            <a:r>
              <a:rPr lang="fr-FR" sz="3600" dirty="0"/>
              <a:t>Conclusion</a:t>
            </a:r>
            <a:endParaRPr lang="fr-FR" dirty="0">
              <a:solidFill>
                <a:srgbClr val="002060"/>
              </a:solidFill>
            </a:endParaRPr>
          </a:p>
        </p:txBody>
      </p:sp>
      <p:sp>
        <p:nvSpPr>
          <p:cNvPr id="12" name="Rectangle 12">
            <a:extLst>
              <a:ext uri="{FF2B5EF4-FFF2-40B4-BE49-F238E27FC236}">
                <a16:creationId xmlns:a16="http://schemas.microsoft.com/office/drawing/2014/main" id="{EADF5659-2CCB-4251-9DE6-00B0737D42CB}"/>
              </a:ext>
            </a:extLst>
          </p:cNvPr>
          <p:cNvSpPr>
            <a:spLocks noChangeArrowheads="1"/>
          </p:cNvSpPr>
          <p:nvPr/>
        </p:nvSpPr>
        <p:spPr bwMode="auto">
          <a:xfrm>
            <a:off x="2235105" y="89649"/>
            <a:ext cx="135287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26" name="Rectangle 10">
            <a:extLst>
              <a:ext uri="{FF2B5EF4-FFF2-40B4-BE49-F238E27FC236}">
                <a16:creationId xmlns:a16="http://schemas.microsoft.com/office/drawing/2014/main" id="{5362B5AB-2EB9-47C6-91B0-E2534F4449C6}"/>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9" name="ZoneTexte 28">
            <a:extLst>
              <a:ext uri="{FF2B5EF4-FFF2-40B4-BE49-F238E27FC236}">
                <a16:creationId xmlns:a16="http://schemas.microsoft.com/office/drawing/2014/main" id="{F59985B7-E449-4779-A927-297F2B162436}"/>
              </a:ext>
            </a:extLst>
          </p:cNvPr>
          <p:cNvSpPr txBox="1"/>
          <p:nvPr/>
        </p:nvSpPr>
        <p:spPr>
          <a:xfrm>
            <a:off x="3886200" y="346140"/>
            <a:ext cx="7751618" cy="5930021"/>
          </a:xfrm>
          <a:prstGeom prst="rect">
            <a:avLst/>
          </a:prstGeom>
          <a:noFill/>
        </p:spPr>
        <p:txBody>
          <a:bodyPr wrap="square">
            <a:spAutoFit/>
          </a:bodyPr>
          <a:lstStyle/>
          <a:p>
            <a:pPr marL="0" lvl="2" algn="just">
              <a:lnSpc>
                <a:spcPct val="115000"/>
              </a:lnSpc>
              <a:spcBef>
                <a:spcPts val="200"/>
              </a:spcBef>
              <a:spcAft>
                <a:spcPts val="600"/>
              </a:spcAft>
            </a:pPr>
            <a:r>
              <a:rPr lang="fr-FR" sz="2400" b="1" u="sng" dirty="0">
                <a:solidFill>
                  <a:srgbClr val="002060"/>
                </a:solidFill>
                <a:effectLst/>
                <a:latin typeface="Arial" panose="020B0604020202020204" pitchFamily="34" charset="0"/>
                <a:ea typeface="MS Gothic" panose="020B0609070205080204" pitchFamily="49" charset="-128"/>
                <a:cs typeface="Times New Roman" panose="02020603050405020304" pitchFamily="18" charset="0"/>
              </a:rPr>
              <a:t>Bilan :</a:t>
            </a:r>
            <a:r>
              <a:rPr lang="fr-FR" sz="2400" b="1" dirty="0">
                <a:solidFill>
                  <a:srgbClr val="002060"/>
                </a:solidFill>
                <a:effectLst/>
                <a:latin typeface="Arial" panose="020B0604020202020204" pitchFamily="34" charset="0"/>
                <a:ea typeface="MS Gothic" panose="020B0609070205080204" pitchFamily="49" charset="-128"/>
                <a:cs typeface="Times New Roman" panose="02020603050405020304" pitchFamily="18" charset="0"/>
              </a:rPr>
              <a:t> Séquence pédagogique </a:t>
            </a:r>
          </a:p>
          <a:p>
            <a:pPr marL="342900" lvl="0" indent="-342900" algn="just">
              <a:lnSpc>
                <a:spcPct val="115000"/>
              </a:lnSpc>
              <a:spcBef>
                <a:spcPts val="600"/>
              </a:spcBef>
              <a:buFont typeface="Wingdings" panose="05000000000000000000" pitchFamily="2" charset="2"/>
              <a:buChar char=""/>
            </a:pPr>
            <a:r>
              <a:rPr lang="fr-FR" sz="2200" dirty="0">
                <a:solidFill>
                  <a:srgbClr val="082A75"/>
                </a:solidFill>
                <a:effectLst/>
                <a:latin typeface="Arial" panose="020B0604020202020204" pitchFamily="34" charset="0"/>
                <a:ea typeface="MS Mincho" panose="02020609040205080304" pitchFamily="49" charset="-128"/>
                <a:cs typeface="Arial" panose="020B0604020202020204" pitchFamily="34" charset="0"/>
              </a:rPr>
              <a:t>Démarrage sur </a:t>
            </a:r>
            <a:r>
              <a:rPr lang="fr-FR" sz="2200" b="1" dirty="0">
                <a:solidFill>
                  <a:srgbClr val="082A75"/>
                </a:solidFill>
                <a:effectLst/>
                <a:latin typeface="Arial" panose="020B0604020202020204" pitchFamily="34" charset="0"/>
                <a:ea typeface="MS Mincho" panose="02020609040205080304" pitchFamily="49" charset="-128"/>
                <a:cs typeface="Arial" panose="020B0604020202020204" pitchFamily="34" charset="0"/>
              </a:rPr>
              <a:t>problématiques d’investigation ET d’initier les autres démarches</a:t>
            </a:r>
            <a:r>
              <a:rPr lang="fr-FR" sz="2200" dirty="0">
                <a:solidFill>
                  <a:srgbClr val="082A75"/>
                </a:solidFill>
                <a:effectLst/>
                <a:latin typeface="Arial" panose="020B0604020202020204" pitchFamily="34" charset="0"/>
                <a:ea typeface="MS Mincho" panose="02020609040205080304" pitchFamily="49" charset="-128"/>
                <a:cs typeface="Arial" panose="020B0604020202020204" pitchFamily="34" charset="0"/>
              </a:rPr>
              <a:t>, en y incluant une dose de créativité.</a:t>
            </a:r>
          </a:p>
          <a:p>
            <a:pPr marL="342900" lvl="0" indent="-342900" algn="just">
              <a:lnSpc>
                <a:spcPct val="115000"/>
              </a:lnSpc>
              <a:spcBef>
                <a:spcPts val="600"/>
              </a:spcBef>
              <a:buFont typeface="Wingdings" panose="05000000000000000000" pitchFamily="2" charset="2"/>
              <a:buChar char=""/>
            </a:pPr>
            <a:r>
              <a:rPr lang="fr-FR" sz="2200" dirty="0">
                <a:solidFill>
                  <a:srgbClr val="082A75"/>
                </a:solidFill>
                <a:effectLst/>
                <a:latin typeface="Arial" panose="020B0604020202020204" pitchFamily="34" charset="0"/>
                <a:ea typeface="MS Mincho" panose="02020609040205080304" pitchFamily="49" charset="-128"/>
                <a:cs typeface="Arial" panose="020B0604020202020204" pitchFamily="34" charset="0"/>
              </a:rPr>
              <a:t>Une séquence bien ancrée sur les </a:t>
            </a:r>
            <a:r>
              <a:rPr lang="fr-FR" sz="2200" b="1" dirty="0">
                <a:solidFill>
                  <a:srgbClr val="082A75"/>
                </a:solidFill>
                <a:effectLst/>
                <a:latin typeface="Arial" panose="020B0604020202020204" pitchFamily="34" charset="0"/>
                <a:ea typeface="MS Mincho" panose="02020609040205080304" pitchFamily="49" charset="-128"/>
                <a:cs typeface="Arial" panose="020B0604020202020204" pitchFamily="34" charset="0"/>
              </a:rPr>
              <a:t>3 dimensions du Cycle 4</a:t>
            </a:r>
          </a:p>
          <a:p>
            <a:pPr marL="342900" lvl="0" indent="-342900" algn="just">
              <a:lnSpc>
                <a:spcPct val="115000"/>
              </a:lnSpc>
              <a:spcBef>
                <a:spcPts val="600"/>
              </a:spcBef>
              <a:spcAft>
                <a:spcPts val="0"/>
              </a:spcAft>
              <a:buFont typeface="Wingdings" panose="05000000000000000000" pitchFamily="2" charset="2"/>
              <a:buChar char=""/>
              <a:tabLst>
                <a:tab pos="228600" algn="l"/>
                <a:tab pos="449580" algn="l"/>
              </a:tabLst>
            </a:pPr>
            <a:r>
              <a:rPr lang="fr-FR" sz="2200" dirty="0">
                <a:solidFill>
                  <a:srgbClr val="082A75"/>
                </a:solidFill>
                <a:effectLst/>
                <a:latin typeface="Arial" panose="020B0604020202020204" pitchFamily="34" charset="0"/>
                <a:ea typeface="MS Mincho" panose="02020609040205080304" pitchFamily="49" charset="-128"/>
                <a:cs typeface="Arial" panose="020B0604020202020204" pitchFamily="34" charset="0"/>
              </a:rPr>
              <a:t>La possibilité :</a:t>
            </a:r>
          </a:p>
          <a:p>
            <a:pPr marL="742950" lvl="1" indent="-285750" algn="just">
              <a:lnSpc>
                <a:spcPct val="115000"/>
              </a:lnSpc>
              <a:buSzPts val="1200"/>
              <a:buFont typeface="Courier New" panose="02070309020205020404" pitchFamily="49" charset="0"/>
              <a:buChar char="-"/>
              <a:tabLst>
                <a:tab pos="228600" algn="l"/>
                <a:tab pos="449580" algn="l"/>
              </a:tabLst>
            </a:pPr>
            <a:r>
              <a:rPr lang="fr-FR" sz="2200" dirty="0">
                <a:solidFill>
                  <a:srgbClr val="082A75"/>
                </a:solidFill>
                <a:effectLst/>
                <a:latin typeface="Arial" panose="020B0604020202020204" pitchFamily="34" charset="0"/>
                <a:ea typeface="Courier New" panose="02070309020205020404" pitchFamily="49" charset="0"/>
                <a:cs typeface="Arial" panose="020B0604020202020204" pitchFamily="34" charset="0"/>
              </a:rPr>
              <a:t>De </a:t>
            </a:r>
            <a:r>
              <a:rPr lang="fr-FR" sz="2200" b="1" dirty="0">
                <a:solidFill>
                  <a:srgbClr val="082A75"/>
                </a:solidFill>
                <a:effectLst/>
                <a:latin typeface="Arial" panose="020B0604020202020204" pitchFamily="34" charset="0"/>
                <a:ea typeface="Courier New" panose="02070309020205020404" pitchFamily="49" charset="0"/>
                <a:cs typeface="Arial" panose="020B0604020202020204" pitchFamily="34" charset="0"/>
              </a:rPr>
              <a:t>réfléchir à l’impact de la technologie </a:t>
            </a:r>
            <a:r>
              <a:rPr lang="fr-FR" sz="2200" dirty="0">
                <a:solidFill>
                  <a:srgbClr val="082A75"/>
                </a:solidFill>
                <a:effectLst/>
                <a:latin typeface="Arial" panose="020B0604020202020204" pitchFamily="34" charset="0"/>
                <a:ea typeface="Courier New" panose="02070309020205020404" pitchFamily="49" charset="0"/>
                <a:cs typeface="Arial" panose="020B0604020202020204" pitchFamily="34" charset="0"/>
              </a:rPr>
              <a:t>sur le développement humain et notre </a:t>
            </a:r>
            <a:r>
              <a:rPr lang="fr-FR" sz="2200" b="1" dirty="0">
                <a:solidFill>
                  <a:srgbClr val="082A75"/>
                </a:solidFill>
                <a:effectLst/>
                <a:latin typeface="Arial" panose="020B0604020202020204" pitchFamily="34" charset="0"/>
                <a:ea typeface="Courier New" panose="02070309020205020404" pitchFamily="49" charset="0"/>
                <a:cs typeface="Arial" panose="020B0604020202020204" pitchFamily="34" charset="0"/>
              </a:rPr>
              <a:t>impact sur l’environnement </a:t>
            </a:r>
          </a:p>
          <a:p>
            <a:pPr marL="742950" lvl="1" indent="-285750" algn="just">
              <a:lnSpc>
                <a:spcPct val="115000"/>
              </a:lnSpc>
              <a:buSzPts val="1200"/>
              <a:buFont typeface="Courier New" panose="02070309020205020404" pitchFamily="49" charset="0"/>
              <a:buChar char="-"/>
              <a:tabLst>
                <a:tab pos="228600" algn="l"/>
                <a:tab pos="449580" algn="l"/>
              </a:tabLst>
            </a:pPr>
            <a:r>
              <a:rPr lang="fr-FR" sz="2200" dirty="0">
                <a:solidFill>
                  <a:srgbClr val="082A75"/>
                </a:solidFill>
                <a:effectLst/>
                <a:latin typeface="Arial" panose="020B0604020202020204" pitchFamily="34" charset="0"/>
                <a:ea typeface="Courier New" panose="02070309020205020404" pitchFamily="49" charset="0"/>
                <a:cs typeface="Arial" panose="020B0604020202020204" pitchFamily="34" charset="0"/>
              </a:rPr>
              <a:t>D’en </a:t>
            </a:r>
            <a:r>
              <a:rPr lang="fr-FR" sz="2200" b="1" dirty="0">
                <a:solidFill>
                  <a:srgbClr val="082A75"/>
                </a:solidFill>
                <a:effectLst/>
                <a:latin typeface="Arial" panose="020B0604020202020204" pitchFamily="34" charset="0"/>
                <a:ea typeface="Courier New" panose="02070309020205020404" pitchFamily="49" charset="0"/>
                <a:cs typeface="Arial" panose="020B0604020202020204" pitchFamily="34" charset="0"/>
              </a:rPr>
              <a:t>analyser</a:t>
            </a:r>
            <a:r>
              <a:rPr lang="fr-FR" sz="2200" dirty="0">
                <a:solidFill>
                  <a:srgbClr val="082A75"/>
                </a:solidFill>
                <a:effectLst/>
                <a:latin typeface="Arial" panose="020B0604020202020204" pitchFamily="34" charset="0"/>
                <a:ea typeface="Courier New" panose="02070309020205020404" pitchFamily="49" charset="0"/>
                <a:cs typeface="Arial" panose="020B0604020202020204" pitchFamily="34" charset="0"/>
              </a:rPr>
              <a:t> les tenants et aboutissant, pour </a:t>
            </a:r>
            <a:r>
              <a:rPr lang="fr-FR" sz="2200" b="1" dirty="0">
                <a:solidFill>
                  <a:srgbClr val="082A75"/>
                </a:solidFill>
                <a:effectLst/>
                <a:latin typeface="Arial" panose="020B0604020202020204" pitchFamily="34" charset="0"/>
                <a:ea typeface="Courier New" panose="02070309020205020404" pitchFamily="49" charset="0"/>
                <a:cs typeface="Arial" panose="020B0604020202020204" pitchFamily="34" charset="0"/>
              </a:rPr>
              <a:t>conclure</a:t>
            </a:r>
            <a:r>
              <a:rPr lang="fr-FR" sz="2200" dirty="0">
                <a:solidFill>
                  <a:srgbClr val="082A75"/>
                </a:solidFill>
                <a:effectLst/>
                <a:latin typeface="Arial" panose="020B0604020202020204" pitchFamily="34" charset="0"/>
                <a:ea typeface="Courier New" panose="02070309020205020404" pitchFamily="49" charset="0"/>
                <a:cs typeface="Arial" panose="020B0604020202020204" pitchFamily="34" charset="0"/>
              </a:rPr>
              <a:t> avec un regard critique</a:t>
            </a:r>
          </a:p>
          <a:p>
            <a:pPr marL="342900" lvl="0" indent="-342900" algn="just">
              <a:lnSpc>
                <a:spcPct val="115000"/>
              </a:lnSpc>
              <a:spcBef>
                <a:spcPts val="600"/>
              </a:spcBef>
              <a:spcAft>
                <a:spcPts val="0"/>
              </a:spcAft>
              <a:buFont typeface="Wingdings" panose="05000000000000000000" pitchFamily="2" charset="2"/>
              <a:buChar char=""/>
              <a:tabLst>
                <a:tab pos="228600" algn="l"/>
                <a:tab pos="449580" algn="l"/>
              </a:tabLst>
            </a:pPr>
            <a:r>
              <a:rPr lang="fr-FR" sz="2200" dirty="0">
                <a:solidFill>
                  <a:srgbClr val="082A75"/>
                </a:solidFill>
                <a:effectLst/>
                <a:latin typeface="Arial" panose="020B0604020202020204" pitchFamily="34" charset="0"/>
                <a:ea typeface="MS Mincho" panose="02020609040205080304" pitchFamily="49" charset="-128"/>
                <a:cs typeface="Arial" panose="020B0604020202020204" pitchFamily="34" charset="0"/>
              </a:rPr>
              <a:t>Plusieurs </a:t>
            </a:r>
            <a:r>
              <a:rPr lang="fr-FR" sz="2200" b="1" dirty="0">
                <a:solidFill>
                  <a:srgbClr val="082A75"/>
                </a:solidFill>
                <a:effectLst/>
                <a:latin typeface="Arial" panose="020B0604020202020204" pitchFamily="34" charset="0"/>
                <a:ea typeface="MS Mincho" panose="02020609040205080304" pitchFamily="49" charset="-128"/>
                <a:cs typeface="Arial" panose="020B0604020202020204" pitchFamily="34" charset="0"/>
              </a:rPr>
              <a:t>matières associées</a:t>
            </a:r>
            <a:r>
              <a:rPr lang="fr-FR" sz="2200" dirty="0">
                <a:solidFill>
                  <a:srgbClr val="082A75"/>
                </a:solidFill>
                <a:effectLst/>
                <a:latin typeface="Arial" panose="020B0604020202020204" pitchFamily="34" charset="0"/>
                <a:ea typeface="MS Mincho" panose="02020609040205080304" pitchFamily="49" charset="-128"/>
                <a:cs typeface="Arial" panose="020B0604020202020204" pitchFamily="34" charset="0"/>
              </a:rPr>
              <a:t> : Sciences de la vie et de la terre, Histoire-Géographie, Mathématiques</a:t>
            </a:r>
          </a:p>
        </p:txBody>
      </p:sp>
      <p:sp>
        <p:nvSpPr>
          <p:cNvPr id="3" name="ZoneTexte 2">
            <a:extLst>
              <a:ext uri="{FF2B5EF4-FFF2-40B4-BE49-F238E27FC236}">
                <a16:creationId xmlns:a16="http://schemas.microsoft.com/office/drawing/2014/main" id="{3039BE36-B6E2-49E2-BF7F-ED4B4CF7E0AF}"/>
              </a:ext>
            </a:extLst>
          </p:cNvPr>
          <p:cNvSpPr txBox="1"/>
          <p:nvPr/>
        </p:nvSpPr>
        <p:spPr>
          <a:xfrm>
            <a:off x="319180" y="1707603"/>
            <a:ext cx="5914417" cy="923330"/>
          </a:xfrm>
          <a:prstGeom prst="rect">
            <a:avLst/>
          </a:prstGeom>
          <a:noFill/>
        </p:spPr>
        <p:txBody>
          <a:bodyPr wrap="square" rtlCol="0">
            <a:spAutoFit/>
          </a:bodyPr>
          <a:lstStyle/>
          <a:p>
            <a:r>
              <a:rPr lang="fr-FR" sz="5400" dirty="0">
                <a:solidFill>
                  <a:srgbClr val="FF0000"/>
                </a:solidFill>
              </a:rPr>
              <a:t>Collège</a:t>
            </a:r>
          </a:p>
        </p:txBody>
      </p:sp>
    </p:spTree>
    <p:extLst>
      <p:ext uri="{BB962C8B-B14F-4D97-AF65-F5344CB8AC3E}">
        <p14:creationId xmlns:p14="http://schemas.microsoft.com/office/powerpoint/2010/main" val="270507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2" end="2"/>
                                            </p:txEl>
                                          </p:spTgt>
                                        </p:tgtEl>
                                        <p:attrNameLst>
                                          <p:attrName>style.visibility</p:attrName>
                                        </p:attrNameLst>
                                      </p:cBhvr>
                                      <p:to>
                                        <p:strVal val="visible"/>
                                      </p:to>
                                    </p:set>
                                    <p:animEffect transition="in" filter="fade">
                                      <p:cBhvr>
                                        <p:cTn id="7" dur="500"/>
                                        <p:tgtEl>
                                          <p:spTgt spid="2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xEl>
                                              <p:pRg st="3" end="3"/>
                                            </p:txEl>
                                          </p:spTgt>
                                        </p:tgtEl>
                                        <p:attrNameLst>
                                          <p:attrName>style.visibility</p:attrName>
                                        </p:attrNameLst>
                                      </p:cBhvr>
                                      <p:to>
                                        <p:strVal val="visible"/>
                                      </p:to>
                                    </p:set>
                                    <p:animEffect transition="in" filter="fade">
                                      <p:cBhvr>
                                        <p:cTn id="12" dur="500"/>
                                        <p:tgtEl>
                                          <p:spTgt spid="29">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9">
                                            <p:txEl>
                                              <p:pRg st="4" end="4"/>
                                            </p:txEl>
                                          </p:spTgt>
                                        </p:tgtEl>
                                        <p:attrNameLst>
                                          <p:attrName>style.visibility</p:attrName>
                                        </p:attrNameLst>
                                      </p:cBhvr>
                                      <p:to>
                                        <p:strVal val="visible"/>
                                      </p:to>
                                    </p:set>
                                    <p:animEffect transition="in" filter="fade">
                                      <p:cBhvr>
                                        <p:cTn id="15" dur="500"/>
                                        <p:tgtEl>
                                          <p:spTgt spid="29">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xEl>
                                              <p:pRg st="5" end="5"/>
                                            </p:txEl>
                                          </p:spTgt>
                                        </p:tgtEl>
                                        <p:attrNameLst>
                                          <p:attrName>style.visibility</p:attrName>
                                        </p:attrNameLst>
                                      </p:cBhvr>
                                      <p:to>
                                        <p:strVal val="visible"/>
                                      </p:to>
                                    </p:set>
                                    <p:animEffect transition="in" filter="fade">
                                      <p:cBhvr>
                                        <p:cTn id="18" dur="500"/>
                                        <p:tgtEl>
                                          <p:spTgt spid="29">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9">
                                            <p:txEl>
                                              <p:pRg st="6" end="6"/>
                                            </p:txEl>
                                          </p:spTgt>
                                        </p:tgtEl>
                                        <p:attrNameLst>
                                          <p:attrName>style.visibility</p:attrName>
                                        </p:attrNameLst>
                                      </p:cBhvr>
                                      <p:to>
                                        <p:strVal val="visible"/>
                                      </p:to>
                                    </p:set>
                                    <p:animEffect transition="in" filter="fade">
                                      <p:cBhvr>
                                        <p:cTn id="23" dur="500"/>
                                        <p:tgtEl>
                                          <p:spTgt spid="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1A7D3991-5AD8-42A3-9D44-C5E4D6B89B00}"/>
              </a:ext>
            </a:extLst>
          </p:cNvPr>
          <p:cNvSpPr txBox="1">
            <a:spLocks noGrp="1"/>
          </p:cNvSpPr>
          <p:nvPr>
            <p:ph type="title"/>
          </p:nvPr>
        </p:nvSpPr>
        <p:spPr>
          <a:xfrm>
            <a:off x="319180" y="346139"/>
            <a:ext cx="2424020" cy="1974259"/>
          </a:xfrm>
        </p:spPr>
        <p:txBody>
          <a:bodyPr anchor="t" anchorCtr="0">
            <a:normAutofit/>
          </a:bodyPr>
          <a:lstStyle/>
          <a:p>
            <a:r>
              <a:rPr lang="fr-FR" sz="3600" dirty="0">
                <a:solidFill>
                  <a:schemeClr val="bg1"/>
                </a:solidFill>
              </a:rPr>
              <a:t>5. </a:t>
            </a:r>
            <a:br>
              <a:rPr lang="fr-FR" sz="3600" dirty="0">
                <a:solidFill>
                  <a:schemeClr val="bg1"/>
                </a:solidFill>
              </a:rPr>
            </a:br>
            <a:r>
              <a:rPr lang="fr-FR" sz="3600" dirty="0"/>
              <a:t>Conclusion</a:t>
            </a:r>
            <a:endParaRPr lang="fr-FR" dirty="0">
              <a:solidFill>
                <a:srgbClr val="002060"/>
              </a:solidFill>
            </a:endParaRPr>
          </a:p>
        </p:txBody>
      </p:sp>
      <p:sp>
        <p:nvSpPr>
          <p:cNvPr id="12" name="Rectangle 12">
            <a:extLst>
              <a:ext uri="{FF2B5EF4-FFF2-40B4-BE49-F238E27FC236}">
                <a16:creationId xmlns:a16="http://schemas.microsoft.com/office/drawing/2014/main" id="{EADF5659-2CCB-4251-9DE6-00B0737D42CB}"/>
              </a:ext>
            </a:extLst>
          </p:cNvPr>
          <p:cNvSpPr>
            <a:spLocks noChangeArrowheads="1"/>
          </p:cNvSpPr>
          <p:nvPr/>
        </p:nvSpPr>
        <p:spPr bwMode="auto">
          <a:xfrm>
            <a:off x="2235105" y="89649"/>
            <a:ext cx="135287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26" name="Rectangle 10">
            <a:extLst>
              <a:ext uri="{FF2B5EF4-FFF2-40B4-BE49-F238E27FC236}">
                <a16:creationId xmlns:a16="http://schemas.microsoft.com/office/drawing/2014/main" id="{5362B5AB-2EB9-47C6-91B0-E2534F4449C6}"/>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 name="Shape 16387">
            <a:extLst>
              <a:ext uri="{FF2B5EF4-FFF2-40B4-BE49-F238E27FC236}">
                <a16:creationId xmlns:a16="http://schemas.microsoft.com/office/drawing/2014/main" id="{E0D6EB8A-11D6-4511-BCCC-F0E54247D89D}"/>
              </a:ext>
            </a:extLst>
          </p:cNvPr>
          <p:cNvSpPr>
            <a:spLocks noGrp="1" noChangeShapeType="1"/>
          </p:cNvSpPr>
          <p:nvPr/>
        </p:nvSpPr>
        <p:spPr bwMode="auto">
          <a:xfrm>
            <a:off x="6005511" y="746124"/>
            <a:ext cx="180974" cy="336549"/>
          </a:xfrm>
          <a:prstGeom prst="rect">
            <a:avLst/>
          </a:prstGeom>
          <a:noFill/>
        </p:spPr>
        <p:txBody>
          <a:bodyPr lIns="90000" tIns="46800" rIns="90000" bIns="46800" anchor="ctr" anchorCtr="0">
            <a:spAutoFit/>
          </a:bodyPr>
          <a:lstStyle>
            <a:lvl1pPr marL="0" indent="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1pPr>
            <a:lvl2pPr marL="742950" indent="-28575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2pPr>
            <a:lvl3pPr marL="11430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3pPr>
            <a:lvl4pPr marL="16002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4pPr>
            <a:lvl5pPr marL="20574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9pPr>
          </a:lstStyle>
          <a:p>
            <a:pPr lvl="0">
              <a:buNone/>
              <a:defRPr/>
            </a:pPr>
            <a:endParaRPr/>
          </a:p>
          <a:p>
            <a:pPr lvl="0">
              <a:buNone/>
              <a:defRPr/>
            </a:pPr>
            <a:endParaRPr/>
          </a:p>
        </p:txBody>
      </p:sp>
      <p:sp>
        <p:nvSpPr>
          <p:cNvPr id="10" name="Shape 16388">
            <a:extLst>
              <a:ext uri="{FF2B5EF4-FFF2-40B4-BE49-F238E27FC236}">
                <a16:creationId xmlns:a16="http://schemas.microsoft.com/office/drawing/2014/main" id="{6B5F33D5-6574-453F-80D9-9421C9259A6C}"/>
              </a:ext>
            </a:extLst>
          </p:cNvPr>
          <p:cNvSpPr>
            <a:spLocks/>
          </p:cNvSpPr>
          <p:nvPr/>
        </p:nvSpPr>
        <p:spPr bwMode="auto">
          <a:xfrm>
            <a:off x="3886200" y="346073"/>
            <a:ext cx="7763424" cy="5329043"/>
          </a:xfrm>
          <a:prstGeom prst="rect">
            <a:avLst/>
          </a:prstGeom>
          <a:noFill/>
        </p:spPr>
        <p:txBody>
          <a:bodyPr lIns="90000" tIns="46800" rIns="90000" bIns="46800" anchor="t">
            <a:spAutoFit/>
          </a:bodyPr>
          <a:lstStyle>
            <a:lvl1pPr marL="0" indent="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1pPr>
            <a:lvl2pPr marL="742950" indent="-28575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2pPr>
            <a:lvl3pPr marL="11430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3pPr>
            <a:lvl4pPr marL="16002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4pPr>
            <a:lvl5pPr marL="20574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9pPr>
          </a:lstStyle>
          <a:p>
            <a:pPr marL="0" lvl="2" indent="0" algn="just">
              <a:lnSpc>
                <a:spcPct val="114999"/>
              </a:lnSpc>
              <a:spcBef>
                <a:spcPts val="199"/>
              </a:spcBef>
              <a:spcAft>
                <a:spcPts val="599"/>
              </a:spcAft>
              <a:buNone/>
              <a:defRPr/>
            </a:pPr>
            <a:r>
              <a:rPr lang="fr-FR" sz="2400" b="1" u="sng">
                <a:solidFill>
                  <a:srgbClr val="002060"/>
                </a:solidFill>
                <a:latin typeface="Arial"/>
                <a:ea typeface="MS Gothic"/>
              </a:rPr>
              <a:t>Bilan :</a:t>
            </a:r>
            <a:r>
              <a:rPr lang="fr-FR" sz="2400" b="1">
                <a:solidFill>
                  <a:srgbClr val="002060"/>
                </a:solidFill>
                <a:latin typeface="Arial"/>
                <a:ea typeface="MS Gothic"/>
              </a:rPr>
              <a:t> Séquence pédagogique</a:t>
            </a:r>
          </a:p>
          <a:p>
            <a:pPr marL="0" lvl="2" indent="0" algn="just">
              <a:lnSpc>
                <a:spcPct val="114999"/>
              </a:lnSpc>
              <a:spcBef>
                <a:spcPts val="198"/>
              </a:spcBef>
              <a:spcAft>
                <a:spcPts val="598"/>
              </a:spcAft>
              <a:buNone/>
              <a:defRPr/>
            </a:pPr>
            <a:endParaRPr lang="fr-FR" sz="2400" b="1">
              <a:solidFill>
                <a:srgbClr val="002060"/>
              </a:solidFill>
              <a:latin typeface="Arial"/>
              <a:ea typeface="MS Gothic"/>
            </a:endParaRPr>
          </a:p>
          <a:p>
            <a:pPr marL="0" lvl="2" indent="0" algn="just">
              <a:lnSpc>
                <a:spcPct val="114999"/>
              </a:lnSpc>
              <a:spcBef>
                <a:spcPts val="198"/>
              </a:spcBef>
              <a:spcAft>
                <a:spcPts val="598"/>
              </a:spcAft>
              <a:buNone/>
              <a:defRPr/>
            </a:pPr>
            <a:endParaRPr lang="fr-FR" sz="2400" b="1">
              <a:solidFill>
                <a:srgbClr val="002060"/>
              </a:solidFill>
              <a:latin typeface="Arial"/>
              <a:ea typeface="MS Gothic"/>
            </a:endParaRPr>
          </a:p>
          <a:p>
            <a:pPr marL="0" lvl="2" indent="0" algn="just">
              <a:lnSpc>
                <a:spcPct val="114999"/>
              </a:lnSpc>
              <a:spcBef>
                <a:spcPts val="198"/>
              </a:spcBef>
              <a:spcAft>
                <a:spcPts val="598"/>
              </a:spcAft>
              <a:buNone/>
              <a:defRPr/>
            </a:pPr>
            <a:endParaRPr lang="fr-FR" sz="2400" b="1">
              <a:solidFill>
                <a:srgbClr val="002060"/>
              </a:solidFill>
              <a:latin typeface="Arial"/>
              <a:ea typeface="MS Gothic"/>
            </a:endParaRPr>
          </a:p>
          <a:p>
            <a:pPr marL="0" lvl="2" indent="0" algn="just">
              <a:lnSpc>
                <a:spcPct val="114999"/>
              </a:lnSpc>
              <a:spcBef>
                <a:spcPts val="198"/>
              </a:spcBef>
              <a:spcAft>
                <a:spcPts val="598"/>
              </a:spcAft>
              <a:buNone/>
              <a:defRPr/>
            </a:pPr>
            <a:endParaRPr lang="fr-FR" sz="2400" b="1">
              <a:solidFill>
                <a:srgbClr val="002060"/>
              </a:solidFill>
              <a:latin typeface="Arial"/>
              <a:ea typeface="MS Gothic"/>
            </a:endParaRPr>
          </a:p>
          <a:p>
            <a:pPr marL="0" lvl="2" indent="0" algn="just">
              <a:lnSpc>
                <a:spcPct val="114999"/>
              </a:lnSpc>
              <a:spcBef>
                <a:spcPts val="198"/>
              </a:spcBef>
              <a:spcAft>
                <a:spcPts val="598"/>
              </a:spcAft>
              <a:buNone/>
              <a:defRPr/>
            </a:pPr>
            <a:endParaRPr lang="fr-FR" sz="2400" b="1">
              <a:solidFill>
                <a:srgbClr val="002060"/>
              </a:solidFill>
              <a:latin typeface="Arial"/>
              <a:ea typeface="MS Gothic"/>
            </a:endParaRPr>
          </a:p>
          <a:p>
            <a:pPr marL="0" lvl="2" indent="0" algn="just">
              <a:lnSpc>
                <a:spcPct val="114999"/>
              </a:lnSpc>
              <a:spcBef>
                <a:spcPts val="198"/>
              </a:spcBef>
              <a:spcAft>
                <a:spcPts val="598"/>
              </a:spcAft>
              <a:buNone/>
              <a:defRPr/>
            </a:pPr>
            <a:endParaRPr lang="fr-FR" sz="2400" b="1">
              <a:solidFill>
                <a:srgbClr val="002060"/>
              </a:solidFill>
              <a:latin typeface="Arial"/>
              <a:ea typeface="MS Gothic"/>
            </a:endParaRPr>
          </a:p>
          <a:p>
            <a:pPr marL="0" lvl="2" indent="0" algn="just">
              <a:lnSpc>
                <a:spcPct val="114999"/>
              </a:lnSpc>
              <a:spcBef>
                <a:spcPts val="198"/>
              </a:spcBef>
              <a:spcAft>
                <a:spcPts val="598"/>
              </a:spcAft>
              <a:buNone/>
              <a:defRPr/>
            </a:pPr>
            <a:r>
              <a:rPr lang="fr-FR" sz="2400" b="0">
                <a:solidFill>
                  <a:srgbClr val="002060"/>
                </a:solidFill>
                <a:latin typeface="Arial"/>
                <a:ea typeface="MS Gothic"/>
              </a:rPr>
              <a:t>Séquence précédente : </a:t>
            </a:r>
            <a:r>
              <a:rPr lang="fr-FR" sz="2400" b="1">
                <a:solidFill>
                  <a:srgbClr val="002060"/>
                </a:solidFill>
                <a:latin typeface="Arial"/>
                <a:ea typeface="MS Gothic"/>
              </a:rPr>
              <a:t>Définition des besoins d'une structure avec synthèse via Diagramme SysML</a:t>
            </a:r>
          </a:p>
          <a:p>
            <a:pPr marL="0" lvl="2" indent="0" algn="just">
              <a:lnSpc>
                <a:spcPct val="114999"/>
              </a:lnSpc>
              <a:spcBef>
                <a:spcPts val="198"/>
              </a:spcBef>
              <a:spcAft>
                <a:spcPts val="598"/>
              </a:spcAft>
              <a:buNone/>
              <a:defRPr/>
            </a:pPr>
            <a:r>
              <a:rPr lang="fr-FR" sz="2400" b="0">
                <a:solidFill>
                  <a:srgbClr val="002060"/>
                </a:solidFill>
                <a:latin typeface="Arial"/>
                <a:ea typeface="MS Gothic"/>
              </a:rPr>
              <a:t>Séquence suivante : </a:t>
            </a:r>
            <a:r>
              <a:rPr lang="fr-FR" sz="2400" b="1">
                <a:solidFill>
                  <a:srgbClr val="002060"/>
                </a:solidFill>
                <a:latin typeface="Arial"/>
                <a:ea typeface="MS Gothic"/>
              </a:rPr>
              <a:t>  Etude des outils permettant de contrôler la température dans un habitat</a:t>
            </a:r>
          </a:p>
        </p:txBody>
      </p:sp>
      <p:pic>
        <p:nvPicPr>
          <p:cNvPr id="11" name="Image 10">
            <a:extLst>
              <a:ext uri="{FF2B5EF4-FFF2-40B4-BE49-F238E27FC236}">
                <a16:creationId xmlns:a16="http://schemas.microsoft.com/office/drawing/2014/main" id="{5631AF0F-DFE5-496E-A96F-F3AE3E42A767}"/>
              </a:ext>
            </a:extLst>
          </p:cNvPr>
          <p:cNvPicPr>
            <a:picLocks noChangeAspect="1"/>
          </p:cNvPicPr>
          <p:nvPr/>
        </p:nvPicPr>
        <p:blipFill>
          <a:blip r:embed="rId2"/>
          <a:stretch/>
        </p:blipFill>
        <p:spPr bwMode="auto">
          <a:xfrm>
            <a:off x="3886200" y="969279"/>
            <a:ext cx="8169679" cy="2233560"/>
          </a:xfrm>
          <a:prstGeom prst="rect">
            <a:avLst/>
          </a:prstGeom>
        </p:spPr>
      </p:pic>
      <p:sp>
        <p:nvSpPr>
          <p:cNvPr id="13" name="ZoneTexte 12">
            <a:extLst>
              <a:ext uri="{FF2B5EF4-FFF2-40B4-BE49-F238E27FC236}">
                <a16:creationId xmlns:a16="http://schemas.microsoft.com/office/drawing/2014/main" id="{BBE918EE-3478-46A9-8E27-19A54AC5AFAC}"/>
              </a:ext>
            </a:extLst>
          </p:cNvPr>
          <p:cNvSpPr txBox="1"/>
          <p:nvPr/>
        </p:nvSpPr>
        <p:spPr>
          <a:xfrm>
            <a:off x="319180" y="1707603"/>
            <a:ext cx="5914417" cy="923330"/>
          </a:xfrm>
          <a:prstGeom prst="rect">
            <a:avLst/>
          </a:prstGeom>
          <a:noFill/>
        </p:spPr>
        <p:txBody>
          <a:bodyPr wrap="square" rtlCol="0">
            <a:spAutoFit/>
          </a:bodyPr>
          <a:lstStyle/>
          <a:p>
            <a:r>
              <a:rPr lang="fr-FR" sz="5400" dirty="0">
                <a:solidFill>
                  <a:srgbClr val="FF0000"/>
                </a:solidFill>
              </a:rPr>
              <a:t>Lycée</a:t>
            </a:r>
          </a:p>
        </p:txBody>
      </p:sp>
    </p:spTree>
    <p:extLst>
      <p:ext uri="{BB962C8B-B14F-4D97-AF65-F5344CB8AC3E}">
        <p14:creationId xmlns:p14="http://schemas.microsoft.com/office/powerpoint/2010/main" val="4050344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hape 16385"/>
          <p:cNvSpPr>
            <a:spLocks/>
          </p:cNvSpPr>
          <p:nvPr/>
        </p:nvSpPr>
        <p:spPr bwMode="auto">
          <a:xfrm>
            <a:off x="319045" y="346475"/>
            <a:ext cx="2423795" cy="1974591"/>
          </a:xfrm>
          <a:prstGeom prst="rect">
            <a:avLst/>
          </a:prstGeom>
          <a:noFill/>
        </p:spPr>
        <p:txBody>
          <a:bodyPr lIns="91428" tIns="45714" rIns="91428" bIns="45714" anchor="t"/>
          <a:lstStyle>
            <a:lvl1pPr marL="0" indent="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1pPr>
            <a:lvl2pPr marL="742950" indent="-28575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2pPr>
            <a:lvl3pPr marL="11430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3pPr>
            <a:lvl4pPr marL="16002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4pPr>
            <a:lvl5pPr marL="20574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9pPr>
          </a:lstStyle>
          <a:p>
            <a:pPr lvl="0">
              <a:lnSpc>
                <a:spcPct val="90000"/>
              </a:lnSpc>
              <a:buNone/>
              <a:defRPr/>
            </a:pPr>
            <a:r>
              <a:rPr lang="fr-FR" sz="3600">
                <a:solidFill>
                  <a:srgbClr val="FFFFFF"/>
                </a:solidFill>
                <a:latin typeface="Abadi"/>
              </a:rPr>
              <a:t>Annexes</a:t>
            </a:r>
            <a:endParaRPr/>
          </a:p>
        </p:txBody>
      </p:sp>
      <p:sp>
        <p:nvSpPr>
          <p:cNvPr id="5" name="Shape 16386"/>
          <p:cNvSpPr>
            <a:spLocks noGrp="1" noChangeShapeType="1"/>
          </p:cNvSpPr>
          <p:nvPr/>
        </p:nvSpPr>
        <p:spPr bwMode="auto">
          <a:xfrm>
            <a:off x="2234908" y="89334"/>
            <a:ext cx="13526913" cy="46030"/>
          </a:xfrm>
          <a:prstGeom prst="rect">
            <a:avLst/>
          </a:prstGeom>
          <a:noFill/>
        </p:spPr>
        <p:txBody>
          <a:bodyPr lIns="91428" tIns="45714" rIns="91428" bIns="45714" anchor="ctr" anchorCtr="0"/>
          <a:lstStyle/>
          <a:p>
            <a:pPr>
              <a:defRPr/>
            </a:pPr>
            <a:endParaRPr/>
          </a:p>
        </p:txBody>
      </p:sp>
      <p:sp>
        <p:nvSpPr>
          <p:cNvPr id="6" name="Shape 16387"/>
          <p:cNvSpPr>
            <a:spLocks noGrp="1" noChangeShapeType="1"/>
          </p:cNvSpPr>
          <p:nvPr/>
        </p:nvSpPr>
        <p:spPr bwMode="auto">
          <a:xfrm>
            <a:off x="6004729" y="590512"/>
            <a:ext cx="180950" cy="648428"/>
          </a:xfrm>
          <a:prstGeom prst="rect">
            <a:avLst/>
          </a:prstGeom>
          <a:noFill/>
        </p:spPr>
        <p:txBody>
          <a:bodyPr lIns="89988" tIns="46794" rIns="89988" bIns="46794" anchor="ctr" anchorCtr="0">
            <a:spAutoFit/>
          </a:bodyPr>
          <a:lstStyle>
            <a:lvl1pPr marL="0" indent="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1pPr>
            <a:lvl2pPr marL="742950" indent="-28575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2pPr>
            <a:lvl3pPr marL="11430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3pPr>
            <a:lvl4pPr marL="16002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4pPr>
            <a:lvl5pPr marL="20574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9pPr>
          </a:lstStyle>
          <a:p>
            <a:pPr lvl="0">
              <a:buNone/>
              <a:defRPr/>
            </a:pPr>
            <a:endParaRPr/>
          </a:p>
          <a:p>
            <a:pPr lvl="0">
              <a:buNone/>
              <a:defRPr/>
            </a:pPr>
            <a:endParaRPr/>
          </a:p>
        </p:txBody>
      </p:sp>
      <p:sp>
        <p:nvSpPr>
          <p:cNvPr id="8" name="Rectangle 7"/>
          <p:cNvSpPr/>
          <p:nvPr/>
        </p:nvSpPr>
        <p:spPr bwMode="auto">
          <a:xfrm>
            <a:off x="3561624" y="338144"/>
            <a:ext cx="7671245" cy="4636877"/>
          </a:xfrm>
          <a:prstGeom prst="rect">
            <a:avLst/>
          </a:prstGeom>
          <a:noFill/>
        </p:spPr>
        <p:txBody>
          <a:bodyPr vertOverflow="overflow" horzOverflow="clip" vert="horz" wrap="square" lIns="91428" tIns="45714" rIns="91428" bIns="45714" numCol="1" spcCol="0" rtlCol="0" fromWordArt="0" anchor="t" anchorCtr="0" forceAA="0" compatLnSpc="0">
            <a:noAutofit/>
          </a:bodyPr>
          <a:lstStyle/>
          <a:p>
            <a:pPr algn="l">
              <a:defRPr/>
            </a:pPr>
            <a:r>
              <a:rPr sz="2800"/>
              <a:t>Capteur à effet Hall</a:t>
            </a:r>
          </a:p>
        </p:txBody>
      </p:sp>
      <p:sp>
        <p:nvSpPr>
          <p:cNvPr id="9" name=" 8"/>
          <p:cNvSpPr/>
          <p:nvPr/>
        </p:nvSpPr>
        <p:spPr bwMode="auto">
          <a:xfrm>
            <a:off x="3671724" y="945819"/>
            <a:ext cx="8139129" cy="1979780"/>
          </a:xfrm>
        </p:spPr>
        <p:txBody>
          <a:bodyPr rot="0" spcFirstLastPara="0" vertOverflow="overflow" horzOverflow="clip" vert="horz" wrap="square" lIns="91428" tIns="45714" rIns="91428" bIns="45714" numCol="1" spcCol="0" rtlCol="0" fromWordArt="0" anchor="t" anchorCtr="0" forceAA="0" compatLnSpc="1">
            <a:prstTxWarp prst="textNoShape">
              <a:avLst/>
            </a:prstTxWarp>
            <a:noAutofit/>
          </a:bodyPr>
          <a:lstStyle/>
          <a:p>
            <a:pPr marL="327903" indent="-327903">
              <a:buFont typeface="Arial"/>
              <a:buChar char="•"/>
              <a:defRPr/>
            </a:pPr>
            <a:r>
              <a:rPr sz="2200" u="sng">
                <a:latin typeface="Arial"/>
                <a:ea typeface="Arial"/>
                <a:cs typeface="Arial"/>
              </a:rPr>
              <a:t>Un </a:t>
            </a:r>
            <a:r>
              <a:rPr sz="2200" b="1" u="sng">
                <a:latin typeface="Arial"/>
                <a:ea typeface="Arial"/>
                <a:cs typeface="Arial"/>
              </a:rPr>
              <a:t>capteur à </a:t>
            </a:r>
            <a:r>
              <a:rPr sz="2200" b="1">
                <a:latin typeface="Arial"/>
                <a:ea typeface="Arial"/>
                <a:cs typeface="Arial"/>
              </a:rPr>
              <a:t>effet Hall</a:t>
            </a:r>
            <a:r>
              <a:rPr sz="2200" u="sng">
                <a:latin typeface="Arial"/>
                <a:ea typeface="Arial"/>
                <a:cs typeface="Arial"/>
              </a:rPr>
              <a:t> permet de mesurer une variation de </a:t>
            </a:r>
            <a:r>
              <a:rPr sz="2200">
                <a:latin typeface="Arial"/>
                <a:ea typeface="Arial"/>
                <a:cs typeface="Arial"/>
              </a:rPr>
              <a:t>champ magnétique</a:t>
            </a:r>
          </a:p>
          <a:p>
            <a:pPr marL="327903" indent="-327903">
              <a:buFont typeface="Arial"/>
              <a:buChar char="•"/>
              <a:defRPr/>
            </a:pPr>
            <a:r>
              <a:rPr sz="2200" b="1">
                <a:solidFill>
                  <a:srgbClr val="000000"/>
                </a:solidFill>
                <a:latin typeface="Arial"/>
                <a:ea typeface="Arial"/>
                <a:cs typeface="Arial"/>
              </a:rPr>
              <a:t>Capteur actif</a:t>
            </a:r>
            <a:r>
              <a:rPr sz="2200">
                <a:solidFill>
                  <a:srgbClr val="000000"/>
                </a:solidFill>
                <a:latin typeface="Arial"/>
                <a:ea typeface="Arial"/>
                <a:cs typeface="Arial"/>
              </a:rPr>
              <a:t>, nom donné à la catégorie de ceux avec traitement du signal </a:t>
            </a:r>
            <a:r>
              <a:rPr sz="2200" i="1">
                <a:solidFill>
                  <a:srgbClr val="000000"/>
                </a:solidFill>
                <a:latin typeface="Arial"/>
                <a:ea typeface="Arial"/>
                <a:cs typeface="Arial"/>
              </a:rPr>
              <a:t>(autant analogique que numérique)</a:t>
            </a:r>
          </a:p>
          <a:p>
            <a:pPr marL="327903" indent="-327903">
              <a:buFont typeface="Arial"/>
              <a:buChar char="•"/>
              <a:defRPr/>
            </a:pPr>
            <a:endParaRPr sz="2200" u="sng">
              <a:latin typeface="Arial"/>
              <a:ea typeface="Arial"/>
              <a:cs typeface="Arial"/>
            </a:endParaRPr>
          </a:p>
          <a:p>
            <a:pPr marL="327903" indent="-327903">
              <a:buFont typeface="Arial"/>
              <a:buChar char="•"/>
              <a:defRPr/>
            </a:pPr>
            <a:endParaRPr sz="2200" u="sng">
              <a:latin typeface="Arial"/>
              <a:ea typeface="Arial"/>
              <a:cs typeface="Arial"/>
            </a:endParaRPr>
          </a:p>
        </p:txBody>
      </p:sp>
      <p:pic>
        <p:nvPicPr>
          <p:cNvPr id="10" name="Image 9"/>
          <p:cNvPicPr>
            <a:picLocks noChangeAspect="1"/>
          </p:cNvPicPr>
          <p:nvPr/>
        </p:nvPicPr>
        <p:blipFill>
          <a:blip r:embed="rId2"/>
          <a:stretch/>
        </p:blipFill>
        <p:spPr bwMode="auto">
          <a:xfrm>
            <a:off x="7533301" y="3061656"/>
            <a:ext cx="4285692" cy="3114269"/>
          </a:xfrm>
          <a:prstGeom prst="rect">
            <a:avLst/>
          </a:prstGeom>
        </p:spPr>
      </p:pic>
      <p:sp>
        <p:nvSpPr>
          <p:cNvPr id="11" name="Rectangle 10"/>
          <p:cNvSpPr/>
          <p:nvPr/>
        </p:nvSpPr>
        <p:spPr bwMode="auto">
          <a:xfrm>
            <a:off x="3671724" y="2656583"/>
            <a:ext cx="3608540" cy="3384647"/>
          </a:xfrm>
          <a:prstGeom prst="rect">
            <a:avLst/>
          </a:prstGeom>
          <a:noFill/>
        </p:spPr>
        <p:txBody>
          <a:bodyPr vertOverflow="overflow" horzOverflow="clip" vert="horz" wrap="square" lIns="91428" tIns="45714" rIns="91428" bIns="45714" numCol="1" spcCol="0" rtlCol="0" fromWordArt="0" anchor="t" anchorCtr="0" forceAA="0" compatLnSpc="0">
            <a:noAutofit/>
          </a:bodyPr>
          <a:lstStyle/>
          <a:p>
            <a:pPr algn="l">
              <a:defRPr/>
            </a:pPr>
            <a:r>
              <a:rPr sz="2200">
                <a:solidFill>
                  <a:srgbClr val="000000"/>
                </a:solidFill>
                <a:latin typeface="Arial"/>
                <a:ea typeface="Arial"/>
                <a:cs typeface="Arial"/>
              </a:rPr>
              <a:t>Utilisé comme </a:t>
            </a:r>
            <a:r>
              <a:rPr sz="2200" b="1">
                <a:solidFill>
                  <a:srgbClr val="000000"/>
                </a:solidFill>
                <a:latin typeface="Arial"/>
                <a:ea typeface="Arial"/>
                <a:cs typeface="Arial"/>
              </a:rPr>
              <a:t>détecteur de position </a:t>
            </a:r>
            <a:r>
              <a:rPr sz="2200">
                <a:solidFill>
                  <a:srgbClr val="000000"/>
                </a:solidFill>
                <a:latin typeface="Arial"/>
                <a:ea typeface="Arial"/>
                <a:cs typeface="Arial"/>
              </a:rPr>
              <a:t>sans contacts, dans les </a:t>
            </a:r>
            <a:r>
              <a:rPr sz="2200">
                <a:latin typeface="Arial"/>
                <a:ea typeface="Arial"/>
                <a:cs typeface="Arial"/>
              </a:rPr>
              <a:t>moteurs sans balais</a:t>
            </a:r>
            <a:r>
              <a:rPr sz="2200">
                <a:solidFill>
                  <a:srgbClr val="000000"/>
                </a:solidFill>
                <a:latin typeface="Arial"/>
                <a:ea typeface="Arial"/>
                <a:cs typeface="Arial"/>
              </a:rPr>
              <a:t> par exemple, en détectant la variation de champ magnétique lors du  passage des pôles du rotor ou d'une pièce magnétique disposée de telle  sorte qu'elle représente l'image des pôles de la machine.</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hape 16385"/>
          <p:cNvSpPr>
            <a:spLocks/>
          </p:cNvSpPr>
          <p:nvPr/>
        </p:nvSpPr>
        <p:spPr bwMode="auto">
          <a:xfrm>
            <a:off x="319045" y="346475"/>
            <a:ext cx="2423795" cy="1974591"/>
          </a:xfrm>
          <a:prstGeom prst="rect">
            <a:avLst/>
          </a:prstGeom>
          <a:noFill/>
        </p:spPr>
        <p:txBody>
          <a:bodyPr lIns="91428" tIns="45714" rIns="91428" bIns="45714" anchor="t"/>
          <a:lstStyle>
            <a:lvl1pPr marL="0" indent="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1pPr>
            <a:lvl2pPr marL="742950" indent="-28575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2pPr>
            <a:lvl3pPr marL="11430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3pPr>
            <a:lvl4pPr marL="16002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4pPr>
            <a:lvl5pPr marL="20574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9pPr>
          </a:lstStyle>
          <a:p>
            <a:pPr lvl="0">
              <a:lnSpc>
                <a:spcPct val="90000"/>
              </a:lnSpc>
              <a:buNone/>
              <a:defRPr/>
            </a:pPr>
            <a:r>
              <a:rPr lang="fr-FR" sz="3600">
                <a:solidFill>
                  <a:srgbClr val="FFFFFF"/>
                </a:solidFill>
                <a:latin typeface="Abadi"/>
              </a:rPr>
              <a:t>Annexes</a:t>
            </a:r>
            <a:endParaRPr/>
          </a:p>
        </p:txBody>
      </p:sp>
      <p:sp>
        <p:nvSpPr>
          <p:cNvPr id="5" name="Shape 16386"/>
          <p:cNvSpPr>
            <a:spLocks noGrp="1" noChangeShapeType="1"/>
          </p:cNvSpPr>
          <p:nvPr/>
        </p:nvSpPr>
        <p:spPr bwMode="auto">
          <a:xfrm>
            <a:off x="2234908" y="89334"/>
            <a:ext cx="13526913" cy="46030"/>
          </a:xfrm>
          <a:prstGeom prst="rect">
            <a:avLst/>
          </a:prstGeom>
          <a:noFill/>
        </p:spPr>
        <p:txBody>
          <a:bodyPr lIns="91428" tIns="45714" rIns="91428" bIns="45714" anchor="ctr" anchorCtr="0"/>
          <a:lstStyle/>
          <a:p>
            <a:pPr>
              <a:defRPr/>
            </a:pPr>
            <a:endParaRPr/>
          </a:p>
        </p:txBody>
      </p:sp>
      <p:sp>
        <p:nvSpPr>
          <p:cNvPr id="6" name="Shape 16387"/>
          <p:cNvSpPr>
            <a:spLocks noGrp="1" noChangeShapeType="1"/>
          </p:cNvSpPr>
          <p:nvPr/>
        </p:nvSpPr>
        <p:spPr bwMode="auto">
          <a:xfrm>
            <a:off x="6004729" y="590512"/>
            <a:ext cx="180950" cy="648428"/>
          </a:xfrm>
          <a:prstGeom prst="rect">
            <a:avLst/>
          </a:prstGeom>
          <a:noFill/>
        </p:spPr>
        <p:txBody>
          <a:bodyPr lIns="89988" tIns="46794" rIns="89988" bIns="46794" anchor="ctr" anchorCtr="0">
            <a:spAutoFit/>
          </a:bodyPr>
          <a:lstStyle>
            <a:lvl1pPr marL="0" indent="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1pPr>
            <a:lvl2pPr marL="742950" indent="-28575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2pPr>
            <a:lvl3pPr marL="11430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3pPr>
            <a:lvl4pPr marL="16002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4pPr>
            <a:lvl5pPr marL="20574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9pPr>
          </a:lstStyle>
          <a:p>
            <a:pPr lvl="0">
              <a:buNone/>
              <a:defRPr/>
            </a:pPr>
            <a:endParaRPr/>
          </a:p>
          <a:p>
            <a:pPr lvl="0">
              <a:buNone/>
              <a:defRPr/>
            </a:pPr>
            <a:endParaRPr/>
          </a:p>
        </p:txBody>
      </p:sp>
      <p:sp>
        <p:nvSpPr>
          <p:cNvPr id="3" name="Espace réservé du contenu 2">
            <a:extLst>
              <a:ext uri="{FF2B5EF4-FFF2-40B4-BE49-F238E27FC236}">
                <a16:creationId xmlns:a16="http://schemas.microsoft.com/office/drawing/2014/main" id="{1A0E00AA-CB62-4846-B013-FDF2172F6340}"/>
              </a:ext>
            </a:extLst>
          </p:cNvPr>
          <p:cNvSpPr>
            <a:spLocks noGrp="1"/>
          </p:cNvSpPr>
          <p:nvPr>
            <p:ph idx="1"/>
          </p:nvPr>
        </p:nvSpPr>
        <p:spPr/>
        <p:txBody>
          <a:bodyPr/>
          <a:lstStyle/>
          <a:p>
            <a:endParaRPr lang="fr-FR"/>
          </a:p>
        </p:txBody>
      </p:sp>
      <p:sp>
        <p:nvSpPr>
          <p:cNvPr id="8" name="Rectangle 7"/>
          <p:cNvSpPr/>
          <p:nvPr/>
        </p:nvSpPr>
        <p:spPr bwMode="auto">
          <a:xfrm>
            <a:off x="3561624" y="338144"/>
            <a:ext cx="7671245" cy="4636877"/>
          </a:xfrm>
          <a:prstGeom prst="rect">
            <a:avLst/>
          </a:prstGeom>
          <a:noFill/>
        </p:spPr>
        <p:txBody>
          <a:bodyPr vertOverflow="overflow" horzOverflow="clip" vert="horz" wrap="square" lIns="91428" tIns="45714" rIns="91428" bIns="45714" numCol="1" spcCol="0" rtlCol="0" fromWordArt="0" anchor="t" anchorCtr="0" forceAA="0" compatLnSpc="0">
            <a:noAutofit/>
          </a:bodyPr>
          <a:lstStyle/>
          <a:p>
            <a:pPr algn="l">
              <a:defRPr/>
            </a:pPr>
            <a:r>
              <a:rPr sz="2800"/>
              <a:t>Principe de fonctionnement : train épicycloidal</a:t>
            </a:r>
          </a:p>
        </p:txBody>
      </p:sp>
      <p:sp>
        <p:nvSpPr>
          <p:cNvPr id="9" name="Rectangle 8"/>
          <p:cNvSpPr/>
          <p:nvPr/>
        </p:nvSpPr>
        <p:spPr bwMode="auto">
          <a:xfrm>
            <a:off x="3886532" y="6394970"/>
            <a:ext cx="4799885" cy="374092"/>
          </a:xfrm>
          <a:prstGeom prst="rect">
            <a:avLst/>
          </a:prstGeom>
          <a:noFill/>
        </p:spPr>
        <p:txBody>
          <a:bodyPr vertOverflow="overflow" horzOverflow="clip" vert="horz" wrap="square" lIns="91428" tIns="45714" rIns="91428" bIns="45714" numCol="1" spcCol="0" rtlCol="0" fromWordArt="0" anchor="t" anchorCtr="0" forceAA="0" compatLnSpc="0">
            <a:spAutoFit/>
          </a:bodyPr>
          <a:lstStyle/>
          <a:p>
            <a:pPr algn="l">
              <a:defRPr/>
            </a:pPr>
            <a:r>
              <a:t>https://www.youtube.com/watch?v=k7Pn5UfJig8</a:t>
            </a:r>
          </a:p>
        </p:txBody>
      </p:sp>
      <p:pic>
        <p:nvPicPr>
          <p:cNvPr id="10" name="Image 9"/>
          <p:cNvPicPr>
            <a:picLocks noChangeAspect="1"/>
          </p:cNvPicPr>
          <p:nvPr/>
        </p:nvPicPr>
        <p:blipFill>
          <a:blip r:embed="rId2"/>
          <a:stretch/>
        </p:blipFill>
        <p:spPr bwMode="auto">
          <a:xfrm>
            <a:off x="3496580" y="889693"/>
            <a:ext cx="8533288" cy="5390447"/>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hape 16385"/>
          <p:cNvSpPr>
            <a:spLocks/>
          </p:cNvSpPr>
          <p:nvPr/>
        </p:nvSpPr>
        <p:spPr bwMode="auto">
          <a:xfrm>
            <a:off x="319045" y="346476"/>
            <a:ext cx="2423796" cy="1974593"/>
          </a:xfrm>
          <a:prstGeom prst="rect">
            <a:avLst/>
          </a:prstGeom>
          <a:noFill/>
        </p:spPr>
        <p:txBody>
          <a:bodyPr lIns="91428" tIns="45714" rIns="91428" bIns="45714" anchor="t"/>
          <a:lstStyle>
            <a:lvl1pPr marL="0" indent="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1pPr>
            <a:lvl2pPr marL="742950" indent="-28575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2pPr>
            <a:lvl3pPr marL="11430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3pPr>
            <a:lvl4pPr marL="16002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4pPr>
            <a:lvl5pPr marL="20574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nSpc>
                <a:spcPct val="90000"/>
              </a:lnSpc>
              <a:buNone/>
              <a:defRPr/>
            </a:pPr>
            <a:r>
              <a:rPr lang="fr-FR" sz="3600">
                <a:solidFill>
                  <a:srgbClr val="FFFFFF"/>
                </a:solidFill>
                <a:latin typeface="Abadi"/>
              </a:rPr>
              <a:t>Annexes</a:t>
            </a:r>
            <a:endParaRPr/>
          </a:p>
        </p:txBody>
      </p:sp>
      <p:sp>
        <p:nvSpPr>
          <p:cNvPr id="5" name="Shape 16386"/>
          <p:cNvSpPr>
            <a:spLocks noGrp="1" noChangeShapeType="1"/>
          </p:cNvSpPr>
          <p:nvPr/>
        </p:nvSpPr>
        <p:spPr bwMode="auto">
          <a:xfrm>
            <a:off x="2234909" y="89335"/>
            <a:ext cx="13526914" cy="46031"/>
          </a:xfrm>
          <a:prstGeom prst="rect">
            <a:avLst/>
          </a:prstGeom>
          <a:noFill/>
        </p:spPr>
        <p:txBody>
          <a:bodyPr lIns="91428" tIns="45714" rIns="91428" bIns="45714" anchor="ctr" anchorCtr="0"/>
          <a:lstStyle/>
          <a:p>
            <a:pPr>
              <a:defRPr/>
            </a:pPr>
            <a:endParaRPr/>
          </a:p>
        </p:txBody>
      </p:sp>
      <p:sp>
        <p:nvSpPr>
          <p:cNvPr id="6" name="Shape 16387"/>
          <p:cNvSpPr>
            <a:spLocks noGrp="1" noChangeShapeType="1"/>
          </p:cNvSpPr>
          <p:nvPr/>
        </p:nvSpPr>
        <p:spPr bwMode="auto">
          <a:xfrm>
            <a:off x="6004731" y="590513"/>
            <a:ext cx="180951" cy="648428"/>
          </a:xfrm>
          <a:prstGeom prst="rect">
            <a:avLst/>
          </a:prstGeom>
          <a:noFill/>
        </p:spPr>
        <p:txBody>
          <a:bodyPr lIns="89988" tIns="46794" rIns="89988" bIns="46794" anchor="ctr" anchorCtr="0">
            <a:spAutoFit/>
          </a:bodyPr>
          <a:lstStyle>
            <a:lvl1pPr marL="0" indent="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1pPr>
            <a:lvl2pPr marL="742950" indent="-28575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2pPr>
            <a:lvl3pPr marL="11430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3pPr>
            <a:lvl4pPr marL="16002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4pPr>
            <a:lvl5pPr marL="20574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buNone/>
              <a:defRPr/>
            </a:pPr>
            <a:endParaRPr/>
          </a:p>
          <a:p>
            <a:pPr lvl="0">
              <a:buNone/>
              <a:defRPr/>
            </a:pPr>
            <a:endParaRPr/>
          </a:p>
        </p:txBody>
      </p:sp>
      <p:pic>
        <p:nvPicPr>
          <p:cNvPr id="7" name="Image 6">
            <a:extLst>
              <a:ext uri="{FF2B5EF4-FFF2-40B4-BE49-F238E27FC236}">
                <a16:creationId xmlns:a16="http://schemas.microsoft.com/office/drawing/2014/main" id="{BF4A4B23-3569-4A2F-9480-AC22DE5036D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82902" y="342075"/>
            <a:ext cx="7407280" cy="5210084"/>
          </a:xfrm>
          <a:prstGeom prst="rect">
            <a:avLst/>
          </a:prstGeom>
          <a:noFill/>
          <a:ln>
            <a:noFill/>
          </a:ln>
        </p:spPr>
      </p:pic>
      <p:pic>
        <p:nvPicPr>
          <p:cNvPr id="8" name="Image 7" descr="Une image contenant table&#10;&#10;Description générée automatiquement">
            <a:extLst>
              <a:ext uri="{FF2B5EF4-FFF2-40B4-BE49-F238E27FC236}">
                <a16:creationId xmlns:a16="http://schemas.microsoft.com/office/drawing/2014/main" id="{095FD1A4-B148-482B-85A9-D88CFEA401CF}"/>
              </a:ext>
            </a:extLst>
          </p:cNvPr>
          <p:cNvPicPr/>
          <p:nvPr/>
        </p:nvPicPr>
        <p:blipFill rotWithShape="1">
          <a:blip r:embed="rId3">
            <a:extLst>
              <a:ext uri="{28A0092B-C50C-407E-A947-70E740481C1C}">
                <a14:useLocalDpi xmlns:a14="http://schemas.microsoft.com/office/drawing/2010/main" val="0"/>
              </a:ext>
            </a:extLst>
          </a:blip>
          <a:srcRect t="18539" b="49288"/>
          <a:stretch/>
        </p:blipFill>
        <p:spPr>
          <a:xfrm>
            <a:off x="4189232" y="5679755"/>
            <a:ext cx="7407280" cy="1000653"/>
          </a:xfrm>
          <a:prstGeom prst="rect">
            <a:avLst/>
          </a:prstGeom>
        </p:spPr>
      </p:pic>
    </p:spTree>
    <p:extLst>
      <p:ext uri="{BB962C8B-B14F-4D97-AF65-F5344CB8AC3E}">
        <p14:creationId xmlns:p14="http://schemas.microsoft.com/office/powerpoint/2010/main" val="439263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hape 16385"/>
          <p:cNvSpPr>
            <a:spLocks/>
          </p:cNvSpPr>
          <p:nvPr/>
        </p:nvSpPr>
        <p:spPr bwMode="auto">
          <a:xfrm>
            <a:off x="319045" y="346476"/>
            <a:ext cx="2423796" cy="1974593"/>
          </a:xfrm>
          <a:prstGeom prst="rect">
            <a:avLst/>
          </a:prstGeom>
          <a:noFill/>
        </p:spPr>
        <p:txBody>
          <a:bodyPr lIns="91428" tIns="45714" rIns="91428" bIns="45714" anchor="t"/>
          <a:lstStyle>
            <a:lvl1pPr marL="0" indent="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1pPr>
            <a:lvl2pPr marL="742950" indent="-28575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2pPr>
            <a:lvl3pPr marL="11430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3pPr>
            <a:lvl4pPr marL="16002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4pPr>
            <a:lvl5pPr marL="20574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lnSpc>
                <a:spcPct val="90000"/>
              </a:lnSpc>
              <a:buNone/>
              <a:defRPr/>
            </a:pPr>
            <a:r>
              <a:rPr lang="fr-FR" sz="3600">
                <a:solidFill>
                  <a:srgbClr val="FFFFFF"/>
                </a:solidFill>
                <a:latin typeface="Abadi"/>
              </a:rPr>
              <a:t>Annexes</a:t>
            </a:r>
            <a:endParaRPr/>
          </a:p>
        </p:txBody>
      </p:sp>
      <p:sp>
        <p:nvSpPr>
          <p:cNvPr id="5" name="Shape 16386"/>
          <p:cNvSpPr>
            <a:spLocks noGrp="1" noChangeShapeType="1"/>
          </p:cNvSpPr>
          <p:nvPr/>
        </p:nvSpPr>
        <p:spPr bwMode="auto">
          <a:xfrm>
            <a:off x="2234909" y="89335"/>
            <a:ext cx="13526914" cy="46031"/>
          </a:xfrm>
          <a:prstGeom prst="rect">
            <a:avLst/>
          </a:prstGeom>
          <a:noFill/>
        </p:spPr>
        <p:txBody>
          <a:bodyPr lIns="91428" tIns="45714" rIns="91428" bIns="45714" anchor="ctr" anchorCtr="0"/>
          <a:lstStyle/>
          <a:p>
            <a:pPr>
              <a:defRPr/>
            </a:pPr>
            <a:endParaRPr/>
          </a:p>
        </p:txBody>
      </p:sp>
      <p:sp>
        <p:nvSpPr>
          <p:cNvPr id="6" name="Shape 16387"/>
          <p:cNvSpPr>
            <a:spLocks noGrp="1" noChangeShapeType="1"/>
          </p:cNvSpPr>
          <p:nvPr/>
        </p:nvSpPr>
        <p:spPr bwMode="auto">
          <a:xfrm>
            <a:off x="6004731" y="590513"/>
            <a:ext cx="180951" cy="648428"/>
          </a:xfrm>
          <a:prstGeom prst="rect">
            <a:avLst/>
          </a:prstGeom>
          <a:noFill/>
        </p:spPr>
        <p:txBody>
          <a:bodyPr lIns="89988" tIns="46794" rIns="89988" bIns="46794" anchor="ctr" anchorCtr="0">
            <a:spAutoFit/>
          </a:bodyPr>
          <a:lstStyle>
            <a:lvl1pPr marL="0" indent="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1pPr>
            <a:lvl2pPr marL="742950" indent="-28575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2pPr>
            <a:lvl3pPr marL="11430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3pPr>
            <a:lvl4pPr marL="16002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4pPr>
            <a:lvl5pPr marL="20574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solidFill>
                  <a:srgbClr val="000000"/>
                </a:solidFill>
                <a:latin typeface="+mn-lt"/>
                <a:ea typeface="Microsoft YaHei"/>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a:lvl9pPr>
          </a:lstStyle>
          <a:p>
            <a:pPr lvl="0">
              <a:buNone/>
              <a:defRPr/>
            </a:pPr>
            <a:endParaRPr/>
          </a:p>
          <a:p>
            <a:pPr lvl="0">
              <a:buNone/>
              <a:defRPr/>
            </a:pPr>
            <a:endParaRPr/>
          </a:p>
        </p:txBody>
      </p:sp>
      <p:pic>
        <p:nvPicPr>
          <p:cNvPr id="11" name="Image 10">
            <a:extLst>
              <a:ext uri="{FF2B5EF4-FFF2-40B4-BE49-F238E27FC236}">
                <a16:creationId xmlns:a16="http://schemas.microsoft.com/office/drawing/2014/main" id="{6ADF8168-BE17-4628-B7C9-BCF2BB77DA8E}"/>
              </a:ext>
            </a:extLst>
          </p:cNvPr>
          <p:cNvPicPr/>
          <p:nvPr/>
        </p:nvPicPr>
        <p:blipFill rotWithShape="1">
          <a:blip r:embed="rId2">
            <a:extLst>
              <a:ext uri="{28A0092B-C50C-407E-A947-70E740481C1C}">
                <a14:useLocalDpi xmlns:a14="http://schemas.microsoft.com/office/drawing/2010/main" val="0"/>
              </a:ext>
            </a:extLst>
          </a:blip>
          <a:srcRect l="7074" t="3940" r="10075" b="3786"/>
          <a:stretch/>
        </p:blipFill>
        <p:spPr bwMode="auto">
          <a:xfrm>
            <a:off x="3735060" y="89335"/>
            <a:ext cx="8226567" cy="6768665"/>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hape 16385"/>
          <p:cNvSpPr>
            <a:spLocks/>
          </p:cNvSpPr>
          <p:nvPr/>
        </p:nvSpPr>
        <p:spPr bwMode="auto">
          <a:xfrm>
            <a:off x="319045" y="346475"/>
            <a:ext cx="2423795" cy="1974591"/>
          </a:xfrm>
          <a:prstGeom prst="rect">
            <a:avLst/>
          </a:prstGeom>
          <a:noFill/>
        </p:spPr>
        <p:txBody>
          <a:bodyPr lIns="91428" tIns="45714" rIns="91428" bIns="45714" anchor="t"/>
          <a:lstStyle>
            <a:lvl1pPr marL="0" indent="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1pPr>
            <a:lvl2pPr marL="742950" indent="-28575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2pPr>
            <a:lvl3pPr marL="11430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3pPr>
            <a:lvl4pPr marL="16002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4pPr>
            <a:lvl5pPr marL="20574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9pPr>
          </a:lstStyle>
          <a:p>
            <a:pPr lvl="0">
              <a:lnSpc>
                <a:spcPct val="90000"/>
              </a:lnSpc>
              <a:buNone/>
              <a:defRPr/>
            </a:pPr>
            <a:r>
              <a:rPr lang="fr-FR" sz="3600">
                <a:solidFill>
                  <a:srgbClr val="FFFFFF"/>
                </a:solidFill>
                <a:latin typeface="Abadi"/>
              </a:rPr>
              <a:t>Annexes</a:t>
            </a:r>
            <a:endParaRPr/>
          </a:p>
        </p:txBody>
      </p:sp>
      <p:sp>
        <p:nvSpPr>
          <p:cNvPr id="5" name="Shape 16386"/>
          <p:cNvSpPr>
            <a:spLocks noGrp="1" noChangeShapeType="1"/>
          </p:cNvSpPr>
          <p:nvPr/>
        </p:nvSpPr>
        <p:spPr bwMode="auto">
          <a:xfrm>
            <a:off x="2234908" y="89334"/>
            <a:ext cx="13526913" cy="46030"/>
          </a:xfrm>
          <a:prstGeom prst="rect">
            <a:avLst/>
          </a:prstGeom>
          <a:noFill/>
        </p:spPr>
        <p:txBody>
          <a:bodyPr lIns="91428" tIns="45714" rIns="91428" bIns="45714" anchor="ctr" anchorCtr="0"/>
          <a:lstStyle/>
          <a:p>
            <a:pPr>
              <a:defRPr/>
            </a:pPr>
            <a:endParaRPr/>
          </a:p>
        </p:txBody>
      </p:sp>
      <p:sp>
        <p:nvSpPr>
          <p:cNvPr id="6" name="Shape 16387"/>
          <p:cNvSpPr>
            <a:spLocks noGrp="1" noChangeShapeType="1"/>
          </p:cNvSpPr>
          <p:nvPr/>
        </p:nvSpPr>
        <p:spPr bwMode="auto">
          <a:xfrm>
            <a:off x="6004729" y="590512"/>
            <a:ext cx="180950" cy="648428"/>
          </a:xfrm>
          <a:prstGeom prst="rect">
            <a:avLst/>
          </a:prstGeom>
          <a:noFill/>
        </p:spPr>
        <p:txBody>
          <a:bodyPr lIns="89988" tIns="46794" rIns="89988" bIns="46794" anchor="ctr" anchorCtr="0">
            <a:spAutoFit/>
          </a:bodyPr>
          <a:lstStyle>
            <a:lvl1pPr marL="0" indent="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1pPr>
            <a:lvl2pPr marL="742950" indent="-28575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2pPr>
            <a:lvl3pPr marL="11430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3pPr>
            <a:lvl4pPr marL="16002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4pPr>
            <a:lvl5pPr marL="20574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9pPr>
          </a:lstStyle>
          <a:p>
            <a:pPr lvl="0">
              <a:buNone/>
              <a:defRPr/>
            </a:pPr>
            <a:endParaRPr/>
          </a:p>
          <a:p>
            <a:pPr lvl="0">
              <a:buNone/>
              <a:defRPr/>
            </a:pPr>
            <a:endParaRPr/>
          </a:p>
        </p:txBody>
      </p:sp>
      <p:pic>
        <p:nvPicPr>
          <p:cNvPr id="11" name="Image 10">
            <a:extLst>
              <a:ext uri="{FF2B5EF4-FFF2-40B4-BE49-F238E27FC236}">
                <a16:creationId xmlns:a16="http://schemas.microsoft.com/office/drawing/2014/main" id="{12C3980D-5CAC-4327-B32D-45349C5AA5EE}"/>
              </a:ext>
            </a:extLst>
          </p:cNvPr>
          <p:cNvPicPr/>
          <p:nvPr/>
        </p:nvPicPr>
        <p:blipFill rotWithShape="1">
          <a:blip r:embed="rId2">
            <a:extLst>
              <a:ext uri="{28A0092B-C50C-407E-A947-70E740481C1C}">
                <a14:useLocalDpi xmlns:a14="http://schemas.microsoft.com/office/drawing/2010/main" val="0"/>
              </a:ext>
            </a:extLst>
          </a:blip>
          <a:srcRect l="6324" t="3333" r="12219" b="3787"/>
          <a:stretch/>
        </p:blipFill>
        <p:spPr bwMode="auto">
          <a:xfrm>
            <a:off x="3476846" y="89334"/>
            <a:ext cx="8507597" cy="6695281"/>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hape 16385"/>
          <p:cNvSpPr>
            <a:spLocks/>
          </p:cNvSpPr>
          <p:nvPr/>
        </p:nvSpPr>
        <p:spPr bwMode="auto">
          <a:xfrm>
            <a:off x="319045" y="346475"/>
            <a:ext cx="2423795" cy="1974591"/>
          </a:xfrm>
          <a:prstGeom prst="rect">
            <a:avLst/>
          </a:prstGeom>
          <a:noFill/>
        </p:spPr>
        <p:txBody>
          <a:bodyPr lIns="91428" tIns="45714" rIns="91428" bIns="45714" anchor="t"/>
          <a:lstStyle>
            <a:lvl1pPr marL="0" indent="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1pPr>
            <a:lvl2pPr marL="742950" indent="-28575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2pPr>
            <a:lvl3pPr marL="11430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3pPr>
            <a:lvl4pPr marL="16002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4pPr>
            <a:lvl5pPr marL="20574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9pPr>
          </a:lstStyle>
          <a:p>
            <a:pPr lvl="0">
              <a:lnSpc>
                <a:spcPct val="90000"/>
              </a:lnSpc>
              <a:buNone/>
              <a:defRPr/>
            </a:pPr>
            <a:r>
              <a:rPr lang="fr-FR" sz="3600">
                <a:solidFill>
                  <a:srgbClr val="FFFFFF"/>
                </a:solidFill>
                <a:latin typeface="Abadi"/>
              </a:rPr>
              <a:t>Annexes</a:t>
            </a:r>
            <a:endParaRPr/>
          </a:p>
        </p:txBody>
      </p:sp>
      <p:sp>
        <p:nvSpPr>
          <p:cNvPr id="5" name="Shape 16386"/>
          <p:cNvSpPr>
            <a:spLocks noGrp="1" noChangeShapeType="1"/>
          </p:cNvSpPr>
          <p:nvPr/>
        </p:nvSpPr>
        <p:spPr bwMode="auto">
          <a:xfrm>
            <a:off x="2234908" y="89334"/>
            <a:ext cx="13526913" cy="46030"/>
          </a:xfrm>
          <a:prstGeom prst="rect">
            <a:avLst/>
          </a:prstGeom>
          <a:noFill/>
        </p:spPr>
        <p:txBody>
          <a:bodyPr lIns="91428" tIns="45714" rIns="91428" bIns="45714" anchor="ctr" anchorCtr="0"/>
          <a:lstStyle/>
          <a:p>
            <a:pPr>
              <a:defRPr/>
            </a:pPr>
            <a:endParaRPr/>
          </a:p>
        </p:txBody>
      </p:sp>
      <p:sp>
        <p:nvSpPr>
          <p:cNvPr id="6" name="Shape 16387"/>
          <p:cNvSpPr>
            <a:spLocks noGrp="1" noChangeShapeType="1"/>
          </p:cNvSpPr>
          <p:nvPr/>
        </p:nvSpPr>
        <p:spPr bwMode="auto">
          <a:xfrm>
            <a:off x="6004729" y="590512"/>
            <a:ext cx="180950" cy="648428"/>
          </a:xfrm>
          <a:prstGeom prst="rect">
            <a:avLst/>
          </a:prstGeom>
          <a:noFill/>
        </p:spPr>
        <p:txBody>
          <a:bodyPr lIns="89988" tIns="46794" rIns="89988" bIns="46794" anchor="ctr" anchorCtr="0">
            <a:spAutoFit/>
          </a:bodyPr>
          <a:lstStyle>
            <a:lvl1pPr marL="0" indent="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1pPr>
            <a:lvl2pPr marL="742950" indent="-28575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2pPr>
            <a:lvl3pPr marL="11430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3pPr>
            <a:lvl4pPr marL="16002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4pPr>
            <a:lvl5pPr marL="20574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9pPr>
          </a:lstStyle>
          <a:p>
            <a:pPr lvl="0">
              <a:buNone/>
              <a:defRPr/>
            </a:pPr>
            <a:endParaRPr/>
          </a:p>
          <a:p>
            <a:pPr lvl="0">
              <a:buNone/>
              <a:defRPr/>
            </a:pPr>
            <a:endParaRPr/>
          </a:p>
        </p:txBody>
      </p:sp>
      <p:pic>
        <p:nvPicPr>
          <p:cNvPr id="7" name="Image 6">
            <a:extLst>
              <a:ext uri="{FF2B5EF4-FFF2-40B4-BE49-F238E27FC236}">
                <a16:creationId xmlns:a16="http://schemas.microsoft.com/office/drawing/2014/main" id="{DDFAD2B2-6D3B-4F62-BED0-CBC368A871FD}"/>
              </a:ext>
            </a:extLst>
          </p:cNvPr>
          <p:cNvPicPr/>
          <p:nvPr/>
        </p:nvPicPr>
        <p:blipFill rotWithShape="1">
          <a:blip r:embed="rId2">
            <a:extLst>
              <a:ext uri="{28A0092B-C50C-407E-A947-70E740481C1C}">
                <a14:useLocalDpi xmlns:a14="http://schemas.microsoft.com/office/drawing/2010/main" val="0"/>
              </a:ext>
            </a:extLst>
          </a:blip>
          <a:srcRect l="6395" t="2523" r="12793" b="2661"/>
          <a:stretch/>
        </p:blipFill>
        <p:spPr bwMode="auto">
          <a:xfrm>
            <a:off x="3657599" y="89334"/>
            <a:ext cx="8376019" cy="67486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7160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27" name="Titre 2">
            <a:extLst>
              <a:ext uri="{FF2B5EF4-FFF2-40B4-BE49-F238E27FC236}">
                <a16:creationId xmlns:a16="http://schemas.microsoft.com/office/drawing/2014/main" id="{42CC27D4-170F-4111-BEC2-AAD26137CB1A}"/>
              </a:ext>
            </a:extLst>
          </p:cNvPr>
          <p:cNvSpPr txBox="1">
            <a:spLocks noGrp="1"/>
          </p:cNvSpPr>
          <p:nvPr>
            <p:ph type="title"/>
          </p:nvPr>
        </p:nvSpPr>
        <p:spPr/>
        <p:txBody>
          <a:bodyPr>
            <a:normAutofit/>
          </a:bodyPr>
          <a:lstStyle/>
          <a:p>
            <a:r>
              <a:rPr lang="fr-FR" b="1" dirty="0"/>
              <a:t>2. </a:t>
            </a:r>
            <a:br>
              <a:rPr lang="fr-FR" b="1" dirty="0"/>
            </a:br>
            <a:r>
              <a:rPr lang="fr-FR" b="1" dirty="0"/>
              <a:t>Restitution des </a:t>
            </a:r>
            <a:r>
              <a:rPr lang="fr-FR" b="1" dirty="0">
                <a:solidFill>
                  <a:schemeClr val="accent1">
                    <a:lumMod val="50000"/>
                  </a:schemeClr>
                </a:solidFill>
              </a:rPr>
              <a:t>travaux pratiques</a:t>
            </a:r>
            <a:endParaRPr lang="fr-FR" dirty="0">
              <a:solidFill>
                <a:srgbClr val="FFFF00"/>
              </a:solidFill>
            </a:endParaRPr>
          </a:p>
        </p:txBody>
      </p:sp>
    </p:spTree>
    <p:extLst>
      <p:ext uri="{BB962C8B-B14F-4D97-AF65-F5344CB8AC3E}">
        <p14:creationId xmlns:p14="http://schemas.microsoft.com/office/powerpoint/2010/main" val="21446368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hape 16385"/>
          <p:cNvSpPr>
            <a:spLocks/>
          </p:cNvSpPr>
          <p:nvPr/>
        </p:nvSpPr>
        <p:spPr bwMode="auto">
          <a:xfrm>
            <a:off x="319045" y="346475"/>
            <a:ext cx="2423795" cy="1974591"/>
          </a:xfrm>
          <a:prstGeom prst="rect">
            <a:avLst/>
          </a:prstGeom>
          <a:noFill/>
        </p:spPr>
        <p:txBody>
          <a:bodyPr lIns="91428" tIns="45714" rIns="91428" bIns="45714" anchor="t"/>
          <a:lstStyle>
            <a:lvl1pPr marL="0" indent="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1pPr>
            <a:lvl2pPr marL="742950" indent="-28575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2pPr>
            <a:lvl3pPr marL="11430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3pPr>
            <a:lvl4pPr marL="16002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4pPr>
            <a:lvl5pPr marL="20574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9pPr>
          </a:lstStyle>
          <a:p>
            <a:pPr lvl="0">
              <a:lnSpc>
                <a:spcPct val="90000"/>
              </a:lnSpc>
              <a:buNone/>
              <a:defRPr/>
            </a:pPr>
            <a:r>
              <a:rPr lang="fr-FR" sz="3600">
                <a:solidFill>
                  <a:srgbClr val="FFFFFF"/>
                </a:solidFill>
                <a:latin typeface="Abadi"/>
              </a:rPr>
              <a:t>Annexes</a:t>
            </a:r>
            <a:endParaRPr/>
          </a:p>
        </p:txBody>
      </p:sp>
      <p:sp>
        <p:nvSpPr>
          <p:cNvPr id="5" name="Shape 16386"/>
          <p:cNvSpPr>
            <a:spLocks noGrp="1" noChangeShapeType="1"/>
          </p:cNvSpPr>
          <p:nvPr/>
        </p:nvSpPr>
        <p:spPr bwMode="auto">
          <a:xfrm>
            <a:off x="2234908" y="89334"/>
            <a:ext cx="13526913" cy="46030"/>
          </a:xfrm>
          <a:prstGeom prst="rect">
            <a:avLst/>
          </a:prstGeom>
          <a:noFill/>
        </p:spPr>
        <p:txBody>
          <a:bodyPr lIns="91428" tIns="45714" rIns="91428" bIns="45714" anchor="ctr" anchorCtr="0"/>
          <a:lstStyle/>
          <a:p>
            <a:pPr>
              <a:defRPr/>
            </a:pPr>
            <a:endParaRPr/>
          </a:p>
        </p:txBody>
      </p:sp>
      <p:sp>
        <p:nvSpPr>
          <p:cNvPr id="6" name="Shape 16387"/>
          <p:cNvSpPr>
            <a:spLocks noGrp="1" noChangeShapeType="1"/>
          </p:cNvSpPr>
          <p:nvPr/>
        </p:nvSpPr>
        <p:spPr bwMode="auto">
          <a:xfrm>
            <a:off x="6004729" y="590512"/>
            <a:ext cx="180950" cy="648428"/>
          </a:xfrm>
          <a:prstGeom prst="rect">
            <a:avLst/>
          </a:prstGeom>
          <a:noFill/>
        </p:spPr>
        <p:txBody>
          <a:bodyPr lIns="89988" tIns="46794" rIns="89988" bIns="46794" anchor="ctr" anchorCtr="0">
            <a:spAutoFit/>
          </a:bodyPr>
          <a:lstStyle>
            <a:lvl1pPr marL="0" indent="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1pPr>
            <a:lvl2pPr marL="742950" indent="-28575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2pPr>
            <a:lvl3pPr marL="11430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3pPr>
            <a:lvl4pPr marL="16002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4pPr>
            <a:lvl5pPr marL="20574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9pPr>
          </a:lstStyle>
          <a:p>
            <a:pPr lvl="0">
              <a:buNone/>
              <a:defRPr/>
            </a:pPr>
            <a:endParaRPr/>
          </a:p>
          <a:p>
            <a:pPr lvl="0">
              <a:buNone/>
              <a:defRPr/>
            </a:pPr>
            <a:endParaRPr/>
          </a:p>
        </p:txBody>
      </p:sp>
      <p:pic>
        <p:nvPicPr>
          <p:cNvPr id="8" name="Image 7" descr="Charte de la Laïcité à l'école">
            <a:hlinkClick r:id="rId2"/>
            <a:extLst>
              <a:ext uri="{FF2B5EF4-FFF2-40B4-BE49-F238E27FC236}">
                <a16:creationId xmlns:a16="http://schemas.microsoft.com/office/drawing/2014/main" id="{1D371934-3584-47C8-AA90-F3232FF2D55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1510" y="-72567"/>
            <a:ext cx="5044540" cy="6930567"/>
          </a:xfrm>
          <a:prstGeom prst="rect">
            <a:avLst/>
          </a:prstGeom>
          <a:noFill/>
          <a:ln>
            <a:noFill/>
          </a:ln>
        </p:spPr>
      </p:pic>
      <p:sp>
        <p:nvSpPr>
          <p:cNvPr id="9" name="ZoneTexte 8">
            <a:extLst>
              <a:ext uri="{FF2B5EF4-FFF2-40B4-BE49-F238E27FC236}">
                <a16:creationId xmlns:a16="http://schemas.microsoft.com/office/drawing/2014/main" id="{84C6B41C-0D36-4ABA-BAAF-22C852BFDEA9}"/>
              </a:ext>
            </a:extLst>
          </p:cNvPr>
          <p:cNvSpPr txBox="1"/>
          <p:nvPr/>
        </p:nvSpPr>
        <p:spPr>
          <a:xfrm>
            <a:off x="3419168" y="135364"/>
            <a:ext cx="3197942" cy="6630341"/>
          </a:xfrm>
          <a:prstGeom prst="rect">
            <a:avLst/>
          </a:prstGeom>
          <a:noFill/>
        </p:spPr>
        <p:txBody>
          <a:bodyPr wrap="square">
            <a:spAutoFit/>
          </a:bodyPr>
          <a:lstStyle/>
          <a:p>
            <a:pPr>
              <a:lnSpc>
                <a:spcPct val="107000"/>
              </a:lnSpc>
              <a:spcBef>
                <a:spcPts val="1200"/>
              </a:spcBef>
            </a:pPr>
            <a:r>
              <a:rPr lang="fr-FR" sz="2800" b="1" kern="0" dirty="0">
                <a:solidFill>
                  <a:srgbClr val="139D9A"/>
                </a:solidFill>
                <a:effectLst/>
                <a:latin typeface="Arial" panose="020B0604020202020204" pitchFamily="34" charset="0"/>
                <a:ea typeface="Times New Roman" panose="02020603050405020304" pitchFamily="18" charset="0"/>
                <a:cs typeface="Times New Roman" panose="02020603050405020304" pitchFamily="18" charset="0"/>
              </a:rPr>
              <a:t>Charte de la Laïcité</a:t>
            </a:r>
            <a:endParaRPr lang="fr-FR" sz="2800" b="1" kern="0" dirty="0">
              <a:solidFill>
                <a:srgbClr val="139D9A"/>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Extrait de l’article 12 de la Charte de la Laïcité : « </a:t>
            </a:r>
            <a:r>
              <a:rPr lang="fr-FR" sz="1800" b="1" dirty="0">
                <a:effectLst/>
                <a:latin typeface="Arial" panose="020B0604020202020204" pitchFamily="34" charset="0"/>
                <a:ea typeface="Calibri" panose="020F0502020204030204" pitchFamily="34" charset="0"/>
                <a:cs typeface="Times New Roman" panose="02020603050405020304" pitchFamily="18" charset="0"/>
              </a:rPr>
              <a:t>Les enseignements sont laïques.</a:t>
            </a:r>
            <a:r>
              <a:rPr lang="fr-FR" sz="1800" dirty="0">
                <a:effectLst/>
                <a:latin typeface="Arial" panose="020B0604020202020204" pitchFamily="34" charset="0"/>
                <a:ea typeface="Calibri" panose="020F0502020204030204" pitchFamily="34" charset="0"/>
                <a:cs typeface="Times New Roman" panose="02020603050405020304" pitchFamily="18" charset="0"/>
              </a:rPr>
              <a:t> Afin de garantir aux élèves l'ouverture la plus objective possible à la diversité des visions du monde ainsi qu'à l'étendue et à la précision des savoirs, </a:t>
            </a:r>
            <a:r>
              <a:rPr lang="fr-FR" sz="1800" b="1" dirty="0">
                <a:effectLst/>
                <a:latin typeface="Arial" panose="020B0604020202020204" pitchFamily="34" charset="0"/>
                <a:ea typeface="Calibri" panose="020F0502020204030204" pitchFamily="34" charset="0"/>
                <a:cs typeface="Times New Roman" panose="02020603050405020304" pitchFamily="18" charset="0"/>
              </a:rPr>
              <a:t>aucun sujet n'est a priori exclu du questionnement scientifique et pédagogique.</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a:effectLst/>
                <a:highlight>
                  <a:srgbClr val="17C3BF"/>
                </a:highlight>
                <a:latin typeface="Arial" panose="020B0604020202020204" pitchFamily="34" charset="0"/>
                <a:ea typeface="Calibri" panose="020F0502020204030204" pitchFamily="34" charset="0"/>
                <a:cs typeface="Times New Roman" panose="02020603050405020304" pitchFamily="18" charset="0"/>
              </a:rPr>
              <a:t>Aucun élève ne peut invoquer une conviction religieuse ou politique pour contester à un enseignant le droit de traiter une question au programme</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16882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hape 16385"/>
          <p:cNvSpPr>
            <a:spLocks/>
          </p:cNvSpPr>
          <p:nvPr/>
        </p:nvSpPr>
        <p:spPr bwMode="auto">
          <a:xfrm>
            <a:off x="319045" y="346475"/>
            <a:ext cx="2423795" cy="1974591"/>
          </a:xfrm>
          <a:prstGeom prst="rect">
            <a:avLst/>
          </a:prstGeom>
          <a:noFill/>
        </p:spPr>
        <p:txBody>
          <a:bodyPr lIns="91428" tIns="45714" rIns="91428" bIns="45714" anchor="t"/>
          <a:lstStyle>
            <a:lvl1pPr marL="0" indent="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1pPr>
            <a:lvl2pPr marL="742950" indent="-28575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2pPr>
            <a:lvl3pPr marL="11430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3pPr>
            <a:lvl4pPr marL="16002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4pPr>
            <a:lvl5pPr marL="20574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9pPr>
          </a:lstStyle>
          <a:p>
            <a:pPr lvl="0">
              <a:lnSpc>
                <a:spcPct val="90000"/>
              </a:lnSpc>
              <a:buNone/>
              <a:defRPr/>
            </a:pPr>
            <a:r>
              <a:rPr lang="fr-FR" sz="3600">
                <a:solidFill>
                  <a:srgbClr val="FFFFFF"/>
                </a:solidFill>
                <a:latin typeface="Abadi"/>
              </a:rPr>
              <a:t>Annexes</a:t>
            </a:r>
            <a:endParaRPr/>
          </a:p>
        </p:txBody>
      </p:sp>
      <p:sp>
        <p:nvSpPr>
          <p:cNvPr id="5" name="Shape 16386"/>
          <p:cNvSpPr>
            <a:spLocks noGrp="1" noChangeShapeType="1"/>
          </p:cNvSpPr>
          <p:nvPr/>
        </p:nvSpPr>
        <p:spPr bwMode="auto">
          <a:xfrm>
            <a:off x="2234908" y="89334"/>
            <a:ext cx="13526913" cy="46030"/>
          </a:xfrm>
          <a:prstGeom prst="rect">
            <a:avLst/>
          </a:prstGeom>
          <a:noFill/>
        </p:spPr>
        <p:txBody>
          <a:bodyPr lIns="91428" tIns="45714" rIns="91428" bIns="45714" anchor="ctr" anchorCtr="0"/>
          <a:lstStyle/>
          <a:p>
            <a:pPr>
              <a:defRPr/>
            </a:pPr>
            <a:endParaRPr/>
          </a:p>
        </p:txBody>
      </p:sp>
      <p:sp>
        <p:nvSpPr>
          <p:cNvPr id="6" name="Shape 16387"/>
          <p:cNvSpPr>
            <a:spLocks noGrp="1" noChangeShapeType="1"/>
          </p:cNvSpPr>
          <p:nvPr/>
        </p:nvSpPr>
        <p:spPr bwMode="auto">
          <a:xfrm>
            <a:off x="6004729" y="590512"/>
            <a:ext cx="180950" cy="648428"/>
          </a:xfrm>
          <a:prstGeom prst="rect">
            <a:avLst/>
          </a:prstGeom>
          <a:noFill/>
        </p:spPr>
        <p:txBody>
          <a:bodyPr lIns="89988" tIns="46794" rIns="89988" bIns="46794" anchor="ctr" anchorCtr="0">
            <a:spAutoFit/>
          </a:bodyPr>
          <a:lstStyle>
            <a:lvl1pPr marL="0" indent="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1pPr>
            <a:lvl2pPr marL="742950" indent="-28575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2pPr>
            <a:lvl3pPr marL="11430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3pPr>
            <a:lvl4pPr marL="16002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4pPr>
            <a:lvl5pPr marL="20574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9pPr>
          </a:lstStyle>
          <a:p>
            <a:pPr lvl="0">
              <a:buNone/>
              <a:defRPr/>
            </a:pPr>
            <a:endParaRPr/>
          </a:p>
          <a:p>
            <a:pPr lvl="0">
              <a:buNone/>
              <a:defRPr/>
            </a:pPr>
            <a:endParaRPr/>
          </a:p>
        </p:txBody>
      </p:sp>
      <p:pic>
        <p:nvPicPr>
          <p:cNvPr id="7" name="Image 6" descr="INFOGRAPHIE - LE SOCLE COMMUN DE CONNAISSANCES, DE COMPÉTENCES ET DE CULTURE">
            <a:extLst>
              <a:ext uri="{FF2B5EF4-FFF2-40B4-BE49-F238E27FC236}">
                <a16:creationId xmlns:a16="http://schemas.microsoft.com/office/drawing/2014/main" id="{8243966E-34D3-4EB5-845E-F8A9F70A5A1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6570" y="0"/>
            <a:ext cx="2826385" cy="6883400"/>
          </a:xfrm>
          <a:prstGeom prst="rect">
            <a:avLst/>
          </a:prstGeom>
          <a:noFill/>
          <a:ln>
            <a:noFill/>
          </a:ln>
        </p:spPr>
      </p:pic>
      <p:sp>
        <p:nvSpPr>
          <p:cNvPr id="9" name="ZoneTexte 8">
            <a:extLst>
              <a:ext uri="{FF2B5EF4-FFF2-40B4-BE49-F238E27FC236}">
                <a16:creationId xmlns:a16="http://schemas.microsoft.com/office/drawing/2014/main" id="{30D4FB1A-A6A2-41BE-A144-BA7E1BC8B375}"/>
              </a:ext>
            </a:extLst>
          </p:cNvPr>
          <p:cNvSpPr txBox="1"/>
          <p:nvPr/>
        </p:nvSpPr>
        <p:spPr>
          <a:xfrm>
            <a:off x="3577673" y="346475"/>
            <a:ext cx="5232030" cy="5566588"/>
          </a:xfrm>
          <a:prstGeom prst="rect">
            <a:avLst/>
          </a:prstGeom>
          <a:noFill/>
        </p:spPr>
        <p:txBody>
          <a:bodyPr wrap="square">
            <a:spAutoFit/>
          </a:bodyPr>
          <a:lstStyle/>
          <a:p>
            <a:pPr>
              <a:lnSpc>
                <a:spcPct val="107000"/>
              </a:lnSpc>
              <a:spcBef>
                <a:spcPts val="1200"/>
              </a:spcBef>
            </a:pPr>
            <a:r>
              <a:rPr lang="fr-FR" sz="3200" b="1" kern="0" dirty="0">
                <a:solidFill>
                  <a:srgbClr val="139D9A"/>
                </a:solidFill>
                <a:effectLst/>
                <a:latin typeface="Arial" panose="020B0604020202020204" pitchFamily="34" charset="0"/>
                <a:ea typeface="Times New Roman" panose="02020603050405020304" pitchFamily="18" charset="0"/>
                <a:cs typeface="Arial" panose="020B0604020202020204" pitchFamily="34" charset="0"/>
              </a:rPr>
              <a:t>Socle commun de connaissance</a:t>
            </a:r>
          </a:p>
          <a:p>
            <a:pPr algn="just">
              <a:lnSpc>
                <a:spcPct val="107000"/>
              </a:lnSpc>
              <a:spcBef>
                <a:spcPts val="1200"/>
              </a:spcBef>
              <a:spcAft>
                <a:spcPts val="800"/>
              </a:spcAft>
            </a:pPr>
            <a:r>
              <a:rPr lang="fr-FR" sz="2200" dirty="0">
                <a:effectLst/>
                <a:latin typeface="Arial" panose="020B0604020202020204" pitchFamily="34" charset="0"/>
                <a:ea typeface="Times New Roman" panose="02020603050405020304" pitchFamily="18" charset="0"/>
                <a:cs typeface="Arial" panose="020B0604020202020204" pitchFamily="34" charset="0"/>
              </a:rPr>
              <a:t>La scolarité obligatoire doit</a:t>
            </a:r>
            <a:r>
              <a:rPr lang="fr-FR" sz="2200" b="1" dirty="0">
                <a:effectLst/>
                <a:latin typeface="Arial" panose="020B0604020202020204" pitchFamily="34" charset="0"/>
                <a:ea typeface="Times New Roman" panose="02020603050405020304" pitchFamily="18" charset="0"/>
                <a:cs typeface="Arial" panose="020B0604020202020204" pitchFamily="34" charset="0"/>
              </a:rPr>
              <a:t> garantir à chaque élève les moyens nécessaires à l’acquisition d’un socle commun</a:t>
            </a:r>
            <a:r>
              <a:rPr lang="fr-FR" sz="2200" dirty="0">
                <a:effectLst/>
                <a:latin typeface="Arial" panose="020B0604020202020204" pitchFamily="34" charset="0"/>
                <a:ea typeface="Times New Roman" panose="02020603050405020304" pitchFamily="18" charset="0"/>
                <a:cs typeface="Arial" panose="020B0604020202020204" pitchFamily="34" charset="0"/>
              </a:rPr>
              <a:t> de </a:t>
            </a:r>
            <a:r>
              <a:rPr lang="fr-FR" sz="2200" dirty="0">
                <a:effectLst/>
                <a:highlight>
                  <a:srgbClr val="17C3BF"/>
                </a:highlight>
                <a:latin typeface="Arial" panose="020B0604020202020204" pitchFamily="34" charset="0"/>
                <a:ea typeface="Times New Roman" panose="02020603050405020304" pitchFamily="18" charset="0"/>
                <a:cs typeface="Arial" panose="020B0604020202020204" pitchFamily="34" charset="0"/>
              </a:rPr>
              <a:t>connaissances, de compétences et de culture</a:t>
            </a:r>
            <a:r>
              <a:rPr lang="fr-FR" sz="2200" dirty="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07000"/>
              </a:lnSpc>
              <a:spcAft>
                <a:spcPts val="800"/>
              </a:spcAft>
            </a:pPr>
            <a:r>
              <a:rPr lang="fr-FR" sz="2200" dirty="0">
                <a:effectLst/>
                <a:latin typeface="Arial" panose="020B0604020202020204" pitchFamily="34" charset="0"/>
                <a:ea typeface="Times New Roman" panose="02020603050405020304" pitchFamily="18" charset="0"/>
                <a:cs typeface="Arial" panose="020B0604020202020204" pitchFamily="34" charset="0"/>
              </a:rPr>
              <a:t>Ce socle commun doit :</a:t>
            </a:r>
            <a:endParaRPr lang="fr-FR" sz="2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2200" b="1" dirty="0">
                <a:effectLst/>
                <a:latin typeface="Arial" panose="020B0604020202020204" pitchFamily="34" charset="0"/>
                <a:ea typeface="Times New Roman" panose="02020603050405020304" pitchFamily="18" charset="0"/>
                <a:cs typeface="Arial" panose="020B0604020202020204" pitchFamily="34" charset="0"/>
              </a:rPr>
              <a:t>permettre la poursuite d’études</a:t>
            </a:r>
            <a:r>
              <a:rPr lang="fr-FR" sz="2200" dirty="0">
                <a:effectLst/>
                <a:latin typeface="Arial" panose="020B0604020202020204" pitchFamily="34" charset="0"/>
                <a:ea typeface="Times New Roman" panose="02020603050405020304" pitchFamily="18" charset="0"/>
                <a:cs typeface="Arial" panose="020B0604020202020204" pitchFamily="34" charset="0"/>
              </a:rPr>
              <a:t>, la construction d’un avenir personnel et professionnel </a:t>
            </a:r>
            <a:endParaRPr lang="fr-FR" sz="2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2200" b="1" dirty="0">
                <a:effectLst/>
                <a:latin typeface="Arial" panose="020B0604020202020204" pitchFamily="34" charset="0"/>
                <a:ea typeface="Times New Roman" panose="02020603050405020304" pitchFamily="18" charset="0"/>
                <a:cs typeface="Arial" panose="020B0604020202020204" pitchFamily="34" charset="0"/>
              </a:rPr>
              <a:t>préparer à l’exercice de la citoyenneté</a:t>
            </a:r>
            <a:endParaRPr lang="fr-FR"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022347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hape 16385"/>
          <p:cNvSpPr>
            <a:spLocks/>
          </p:cNvSpPr>
          <p:nvPr/>
        </p:nvSpPr>
        <p:spPr bwMode="auto">
          <a:xfrm>
            <a:off x="319045" y="346475"/>
            <a:ext cx="2423795" cy="1974591"/>
          </a:xfrm>
          <a:prstGeom prst="rect">
            <a:avLst/>
          </a:prstGeom>
          <a:noFill/>
        </p:spPr>
        <p:txBody>
          <a:bodyPr lIns="91428" tIns="45714" rIns="91428" bIns="45714" anchor="t"/>
          <a:lstStyle>
            <a:lvl1pPr marL="0" indent="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1pPr>
            <a:lvl2pPr marL="742950" indent="-28575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2pPr>
            <a:lvl3pPr marL="11430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3pPr>
            <a:lvl4pPr marL="16002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4pPr>
            <a:lvl5pPr marL="20574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9pPr>
          </a:lstStyle>
          <a:p>
            <a:pPr lvl="0">
              <a:lnSpc>
                <a:spcPct val="90000"/>
              </a:lnSpc>
              <a:buNone/>
              <a:defRPr/>
            </a:pPr>
            <a:r>
              <a:rPr lang="fr-FR" sz="3600">
                <a:solidFill>
                  <a:srgbClr val="FFFFFF"/>
                </a:solidFill>
                <a:latin typeface="Abadi"/>
              </a:rPr>
              <a:t>Annexes</a:t>
            </a:r>
            <a:endParaRPr/>
          </a:p>
        </p:txBody>
      </p:sp>
      <p:sp>
        <p:nvSpPr>
          <p:cNvPr id="5" name="Shape 16386"/>
          <p:cNvSpPr>
            <a:spLocks noGrp="1" noChangeShapeType="1"/>
          </p:cNvSpPr>
          <p:nvPr/>
        </p:nvSpPr>
        <p:spPr bwMode="auto">
          <a:xfrm>
            <a:off x="2234908" y="89334"/>
            <a:ext cx="13526913" cy="46030"/>
          </a:xfrm>
          <a:prstGeom prst="rect">
            <a:avLst/>
          </a:prstGeom>
          <a:noFill/>
        </p:spPr>
        <p:txBody>
          <a:bodyPr lIns="91428" tIns="45714" rIns="91428" bIns="45714" anchor="ctr" anchorCtr="0"/>
          <a:lstStyle/>
          <a:p>
            <a:pPr>
              <a:defRPr/>
            </a:pPr>
            <a:endParaRPr/>
          </a:p>
        </p:txBody>
      </p:sp>
      <p:sp>
        <p:nvSpPr>
          <p:cNvPr id="6" name="Shape 16387"/>
          <p:cNvSpPr>
            <a:spLocks noGrp="1" noChangeShapeType="1"/>
          </p:cNvSpPr>
          <p:nvPr/>
        </p:nvSpPr>
        <p:spPr bwMode="auto">
          <a:xfrm>
            <a:off x="6004729" y="590512"/>
            <a:ext cx="180950" cy="648428"/>
          </a:xfrm>
          <a:prstGeom prst="rect">
            <a:avLst/>
          </a:prstGeom>
          <a:noFill/>
        </p:spPr>
        <p:txBody>
          <a:bodyPr lIns="89988" tIns="46794" rIns="89988" bIns="46794" anchor="ctr" anchorCtr="0">
            <a:spAutoFit/>
          </a:bodyPr>
          <a:lstStyle>
            <a:lvl1pPr marL="0" indent="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1pPr>
            <a:lvl2pPr marL="742950" indent="-28575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2pPr>
            <a:lvl3pPr marL="11430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3pPr>
            <a:lvl4pPr marL="16002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4pPr>
            <a:lvl5pPr marL="2057400" indent="-228600" algn="l" defTabSz="449262">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solidFill>
                  <a:srgbClr val="000000"/>
                </a:solidFill>
                <a:latin typeface="+mn-lt"/>
                <a:ea typeface="Microsoft YaHei"/>
              </a:defRPr>
            </a:lvl5pPr>
            <a:lvl6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6pPr>
            <a:lvl7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7pPr>
            <a:lvl8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8pPr>
            <a:lvl9pPr>
              <a:tabLst>
                <a:tab pos="0" algn="l"/>
                <a:tab pos="914400" algn="l"/>
                <a:tab pos="1828800" algn="l"/>
                <a:tab pos="2743200" algn="l"/>
                <a:tab pos="3657600" algn="l"/>
                <a:tab pos="4572000" algn="l"/>
                <a:tab pos="5486400" algn="l"/>
                <a:tab pos="6400800" algn="l"/>
                <a:tab pos="7315200" algn="l"/>
                <a:tab pos="8229600" algn="l"/>
                <a:tab pos="9144000" algn="l"/>
                <a:tab pos="10058399" algn="l"/>
              </a:tabLst>
              <a:defRPr lang="en-GB" sz="1800"/>
            </a:lvl9pPr>
          </a:lstStyle>
          <a:p>
            <a:pPr lvl="0">
              <a:buNone/>
              <a:defRPr/>
            </a:pPr>
            <a:endParaRPr/>
          </a:p>
          <a:p>
            <a:pPr lvl="0">
              <a:buNone/>
              <a:defRPr/>
            </a:pPr>
            <a:endParaRPr/>
          </a:p>
        </p:txBody>
      </p:sp>
      <p:sp>
        <p:nvSpPr>
          <p:cNvPr id="8" name="ZoneTexte 7">
            <a:extLst>
              <a:ext uri="{FF2B5EF4-FFF2-40B4-BE49-F238E27FC236}">
                <a16:creationId xmlns:a16="http://schemas.microsoft.com/office/drawing/2014/main" id="{A61EA8D4-A537-4477-A3C2-709868F62CD6}"/>
              </a:ext>
            </a:extLst>
          </p:cNvPr>
          <p:cNvSpPr txBox="1"/>
          <p:nvPr/>
        </p:nvSpPr>
        <p:spPr>
          <a:xfrm>
            <a:off x="3497827" y="215449"/>
            <a:ext cx="7880554" cy="5984331"/>
          </a:xfrm>
          <a:prstGeom prst="rect">
            <a:avLst/>
          </a:prstGeom>
          <a:noFill/>
        </p:spPr>
        <p:txBody>
          <a:bodyPr wrap="square">
            <a:spAutoFit/>
          </a:bodyPr>
          <a:lstStyle/>
          <a:p>
            <a:pPr>
              <a:lnSpc>
                <a:spcPct val="107000"/>
              </a:lnSpc>
              <a:spcBef>
                <a:spcPts val="1200"/>
              </a:spcBef>
            </a:pPr>
            <a:r>
              <a:rPr lang="fr-FR" sz="2800" b="1" kern="0" dirty="0">
                <a:solidFill>
                  <a:srgbClr val="139D9A"/>
                </a:solidFill>
                <a:effectLst/>
                <a:latin typeface="Arial" panose="020B0604020202020204" pitchFamily="34" charset="0"/>
                <a:ea typeface="Times New Roman" panose="02020603050405020304" pitchFamily="18" charset="0"/>
                <a:cs typeface="Times New Roman" panose="02020603050405020304" pitchFamily="18" charset="0"/>
              </a:rPr>
              <a:t>Référentiel des compétences professionnelles et des métiers du professorat et de l'éducation </a:t>
            </a:r>
            <a:endParaRPr lang="fr-FR" sz="2800" b="1" kern="0" dirty="0">
              <a:solidFill>
                <a:srgbClr val="139D9A"/>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fr-FR" sz="2200" i="1" dirty="0">
                <a:effectLst/>
                <a:latin typeface="Arial" panose="020B0604020202020204" pitchFamily="34" charset="0"/>
                <a:ea typeface="Times New Roman" panose="02020603050405020304" pitchFamily="18" charset="0"/>
                <a:cs typeface="Arial" panose="020B0604020202020204" pitchFamily="34" charset="0"/>
              </a:rPr>
              <a:t>Bulletin officiel du 25 juillet 2013</a:t>
            </a:r>
            <a:br>
              <a:rPr lang="fr-FR" sz="2200" i="1" dirty="0">
                <a:effectLst/>
                <a:latin typeface="Arial" panose="020B0604020202020204" pitchFamily="34" charset="0"/>
                <a:ea typeface="Times New Roman" panose="02020603050405020304" pitchFamily="18" charset="0"/>
                <a:cs typeface="Arial" panose="020B0604020202020204" pitchFamily="34" charset="0"/>
              </a:rPr>
            </a:br>
            <a:r>
              <a:rPr lang="fr-FR" sz="2200" i="1" dirty="0">
                <a:effectLst/>
                <a:latin typeface="Arial" panose="020B0604020202020204" pitchFamily="34" charset="0"/>
                <a:ea typeface="Times New Roman" panose="02020603050405020304" pitchFamily="18" charset="0"/>
                <a:cs typeface="Arial" panose="020B0604020202020204" pitchFamily="34" charset="0"/>
              </a:rPr>
              <a:t>Arrêté du 1er juillet 2013, Journal officiel du 18 juillet 2013</a:t>
            </a:r>
          </a:p>
          <a:p>
            <a:pPr marL="342900" lvl="0" indent="-342900">
              <a:lnSpc>
                <a:spcPct val="107000"/>
              </a:lnSpc>
              <a:buFont typeface="Wingdings" panose="05000000000000000000" pitchFamily="2" charset="2"/>
              <a:buChar char=""/>
            </a:pPr>
            <a:r>
              <a:rPr lang="fr-FR" sz="2200" dirty="0">
                <a:effectLst/>
                <a:latin typeface="Arial" panose="020B0604020202020204" pitchFamily="34" charset="0"/>
                <a:ea typeface="Calibri" panose="020F0502020204030204" pitchFamily="34" charset="0"/>
                <a:cs typeface="Arial" panose="020B0604020202020204" pitchFamily="34" charset="0"/>
              </a:rPr>
              <a:t>Les professeurs et les personnels d'éducation, acteurs du service public d'éducation</a:t>
            </a:r>
          </a:p>
          <a:p>
            <a:pPr marL="342900" lvl="0" indent="-342900">
              <a:lnSpc>
                <a:spcPct val="107000"/>
              </a:lnSpc>
              <a:buFont typeface="Wingdings" panose="05000000000000000000" pitchFamily="2" charset="2"/>
              <a:buChar char=""/>
            </a:pPr>
            <a:r>
              <a:rPr lang="fr-FR" sz="2200" dirty="0">
                <a:effectLst/>
                <a:latin typeface="Arial" panose="020B0604020202020204" pitchFamily="34" charset="0"/>
                <a:ea typeface="Calibri" panose="020F0502020204030204" pitchFamily="34" charset="0"/>
                <a:cs typeface="Arial" panose="020B0604020202020204" pitchFamily="34" charset="0"/>
              </a:rPr>
              <a:t>Les professeurs et les personnels d'éducation, pédagogues et éducateurs au service de la réussite de tous les élèves</a:t>
            </a:r>
          </a:p>
          <a:p>
            <a:pPr marL="342900" lvl="0" indent="-342900">
              <a:lnSpc>
                <a:spcPct val="107000"/>
              </a:lnSpc>
              <a:buFont typeface="Wingdings" panose="05000000000000000000" pitchFamily="2" charset="2"/>
              <a:buChar char=""/>
            </a:pPr>
            <a:r>
              <a:rPr lang="fr-FR" sz="2200" dirty="0">
                <a:effectLst/>
                <a:latin typeface="Arial" panose="020B0604020202020204" pitchFamily="34" charset="0"/>
                <a:ea typeface="Calibri" panose="020F0502020204030204" pitchFamily="34" charset="0"/>
                <a:cs typeface="Arial" panose="020B0604020202020204" pitchFamily="34" charset="0"/>
              </a:rPr>
              <a:t>Les professeurs et les personnels d'éducation, acteurs de la communauté éducative</a:t>
            </a:r>
          </a:p>
          <a:p>
            <a:pPr marL="342900" lvl="0" indent="-342900">
              <a:lnSpc>
                <a:spcPct val="107000"/>
              </a:lnSpc>
              <a:spcAft>
                <a:spcPts val="800"/>
              </a:spcAft>
              <a:buFont typeface="Wingdings" panose="05000000000000000000" pitchFamily="2" charset="2"/>
              <a:buChar char=""/>
            </a:pPr>
            <a:r>
              <a:rPr lang="fr-FR" sz="2200" dirty="0">
                <a:effectLst/>
                <a:latin typeface="Arial" panose="020B0604020202020204" pitchFamily="34" charset="0"/>
                <a:ea typeface="Calibri" panose="020F0502020204030204" pitchFamily="34" charset="0"/>
                <a:cs typeface="Arial" panose="020B0604020202020204" pitchFamily="34" charset="0"/>
              </a:rPr>
              <a:t>Compétences communes à tous les professeurs</a:t>
            </a:r>
          </a:p>
          <a:p>
            <a:r>
              <a:rPr lang="fr-FR" sz="22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2"/>
              </a:rPr>
              <a:t>Référentiel des compétences professionnelles des métiers du professorat et de l'éducation</a:t>
            </a:r>
            <a:endParaRPr lang="fr-FR" sz="2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66940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27" name="Titre 2">
            <a:extLst>
              <a:ext uri="{FF2B5EF4-FFF2-40B4-BE49-F238E27FC236}">
                <a16:creationId xmlns:a16="http://schemas.microsoft.com/office/drawing/2014/main" id="{42CC27D4-170F-4111-BEC2-AAD26137CB1A}"/>
              </a:ext>
            </a:extLst>
          </p:cNvPr>
          <p:cNvSpPr txBox="1">
            <a:spLocks noGrp="1"/>
          </p:cNvSpPr>
          <p:nvPr>
            <p:ph type="title"/>
          </p:nvPr>
        </p:nvSpPr>
        <p:spPr/>
        <p:txBody>
          <a:bodyPr>
            <a:normAutofit/>
          </a:bodyPr>
          <a:lstStyle/>
          <a:p>
            <a:r>
              <a:rPr lang="fr-FR" dirty="0"/>
              <a:t>3.</a:t>
            </a:r>
            <a:br>
              <a:rPr lang="fr-FR" dirty="0"/>
            </a:br>
            <a:r>
              <a:rPr lang="fr-FR" sz="3600" dirty="0"/>
              <a:t>Pédagogie </a:t>
            </a:r>
            <a:r>
              <a:rPr lang="fr-FR" sz="3600" dirty="0">
                <a:solidFill>
                  <a:schemeClr val="bg1"/>
                </a:solidFill>
              </a:rPr>
              <a:t>en</a:t>
            </a:r>
            <a:r>
              <a:rPr lang="fr-FR" sz="3600" dirty="0">
                <a:solidFill>
                  <a:srgbClr val="002060"/>
                </a:solidFill>
              </a:rPr>
              <a:t> </a:t>
            </a:r>
            <a:r>
              <a:rPr lang="fr-FR" sz="3600" dirty="0">
                <a:solidFill>
                  <a:srgbClr val="002060"/>
                </a:solidFill>
                <a:highlight>
                  <a:srgbClr val="FFFF00"/>
                </a:highlight>
              </a:rPr>
              <a:t>Cycle 3</a:t>
            </a:r>
            <a:endParaRPr lang="fr-FR" dirty="0">
              <a:solidFill>
                <a:srgbClr val="FFFF00"/>
              </a:solidFill>
              <a:highlight>
                <a:srgbClr val="FFFF00"/>
              </a:highlight>
            </a:endParaRPr>
          </a:p>
        </p:txBody>
      </p:sp>
      <p:sp>
        <p:nvSpPr>
          <p:cNvPr id="13" name="ZoneTexte 12">
            <a:extLst>
              <a:ext uri="{FF2B5EF4-FFF2-40B4-BE49-F238E27FC236}">
                <a16:creationId xmlns:a16="http://schemas.microsoft.com/office/drawing/2014/main" id="{CCE5F9C2-4001-48BB-AD42-740133F62DF3}"/>
              </a:ext>
            </a:extLst>
          </p:cNvPr>
          <p:cNvSpPr txBox="1"/>
          <p:nvPr/>
        </p:nvSpPr>
        <p:spPr>
          <a:xfrm>
            <a:off x="3637936" y="331304"/>
            <a:ext cx="8234884" cy="4861587"/>
          </a:xfrm>
          <a:prstGeom prst="rect">
            <a:avLst/>
          </a:prstGeom>
          <a:noFill/>
        </p:spPr>
        <p:txBody>
          <a:bodyPr wrap="square">
            <a:spAutoFit/>
          </a:bodyPr>
          <a:lstStyle/>
          <a:p>
            <a:pPr>
              <a:lnSpc>
                <a:spcPct val="107000"/>
              </a:lnSpc>
              <a:spcBef>
                <a:spcPts val="1200"/>
              </a:spcBef>
            </a:pPr>
            <a:r>
              <a:rPr lang="fr-FR" sz="2800" b="1" kern="0" dirty="0">
                <a:solidFill>
                  <a:srgbClr val="139D9A"/>
                </a:solidFill>
                <a:effectLst/>
                <a:latin typeface="Arial" panose="020B0604020202020204" pitchFamily="34" charset="0"/>
                <a:ea typeface="Times New Roman" panose="02020603050405020304" pitchFamily="18" charset="0"/>
                <a:cs typeface="Times New Roman" panose="02020603050405020304" pitchFamily="18" charset="0"/>
              </a:rPr>
              <a:t>La transmission des valeurs et principes de la République</a:t>
            </a:r>
            <a:r>
              <a:rPr lang="fr-FR" sz="2400" dirty="0">
                <a:effectLst/>
                <a:latin typeface="Arial" panose="020B0604020202020204" pitchFamily="34"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305"/>
              </a:spcAft>
              <a:buFont typeface="Wingdings" panose="05000000000000000000" pitchFamily="2" charset="2"/>
              <a:buChar char=""/>
            </a:pPr>
            <a:r>
              <a:rPr lang="fr-FR" sz="2400" dirty="0">
                <a:solidFill>
                  <a:srgbClr val="000000"/>
                </a:solidFill>
                <a:effectLst/>
                <a:latin typeface="Arial" panose="020B0604020202020204" pitchFamily="34" charset="0"/>
                <a:ea typeface="Calibri" panose="020F0502020204030204" pitchFamily="34" charset="0"/>
              </a:rPr>
              <a:t>le </a:t>
            </a:r>
            <a:r>
              <a:rPr lang="fr-FR" sz="2400" b="1" dirty="0">
                <a:solidFill>
                  <a:srgbClr val="000000"/>
                </a:solidFill>
                <a:effectLst/>
                <a:latin typeface="Arial" panose="020B0604020202020204" pitchFamily="34" charset="0"/>
                <a:ea typeface="Calibri" panose="020F0502020204030204" pitchFamily="34" charset="0"/>
              </a:rPr>
              <a:t>référentiel de compétences des métiers de l’éducation et du professorat </a:t>
            </a:r>
            <a:r>
              <a:rPr lang="fr-FR" sz="2400" dirty="0">
                <a:solidFill>
                  <a:srgbClr val="000000"/>
                </a:solidFill>
                <a:effectLst/>
                <a:latin typeface="Arial" panose="020B0604020202020204" pitchFamily="34" charset="0"/>
                <a:ea typeface="Calibri" panose="020F0502020204030204" pitchFamily="34" charset="0"/>
              </a:rPr>
              <a:t>(BOEN n°30 du 25 juillet 2013)  </a:t>
            </a:r>
            <a:endParaRPr lang="fr-FR" sz="3600" dirty="0">
              <a:solidFill>
                <a:srgbClr val="000000"/>
              </a:solidFill>
              <a:effectLst/>
              <a:latin typeface="Arial" panose="020B0604020202020204" pitchFamily="34" charset="0"/>
              <a:ea typeface="Calibri" panose="020F0502020204030204" pitchFamily="34" charset="0"/>
            </a:endParaRPr>
          </a:p>
          <a:p>
            <a:pPr marL="342900" lvl="0" indent="-342900">
              <a:spcAft>
                <a:spcPts val="305"/>
              </a:spcAft>
              <a:buFont typeface="Wingdings" panose="05000000000000000000" pitchFamily="2" charset="2"/>
              <a:buChar char=""/>
            </a:pPr>
            <a:r>
              <a:rPr lang="fr-FR" sz="2400" dirty="0">
                <a:solidFill>
                  <a:srgbClr val="000000"/>
                </a:solidFill>
                <a:effectLst/>
                <a:latin typeface="Arial" panose="020B0604020202020204" pitchFamily="34" charset="0"/>
                <a:ea typeface="Calibri" panose="020F0502020204030204" pitchFamily="34" charset="0"/>
              </a:rPr>
              <a:t>les programmes d’</a:t>
            </a:r>
            <a:r>
              <a:rPr lang="fr-FR" sz="2400" b="1" dirty="0">
                <a:solidFill>
                  <a:srgbClr val="000000"/>
                </a:solidFill>
                <a:effectLst/>
                <a:latin typeface="Arial" panose="020B0604020202020204" pitchFamily="34" charset="0"/>
                <a:ea typeface="Calibri" panose="020F0502020204030204" pitchFamily="34" charset="0"/>
              </a:rPr>
              <a:t>enseignement moral et civique </a:t>
            </a:r>
            <a:endParaRPr lang="fr-FR" sz="3600" b="1" dirty="0">
              <a:solidFill>
                <a:srgbClr val="000000"/>
              </a:solidFill>
              <a:effectLst/>
              <a:latin typeface="Arial" panose="020B0604020202020204" pitchFamily="34" charset="0"/>
              <a:ea typeface="Calibri" panose="020F0502020204030204" pitchFamily="34" charset="0"/>
            </a:endParaRPr>
          </a:p>
          <a:p>
            <a:pPr marL="342900" lvl="0" indent="-342900">
              <a:spcAft>
                <a:spcPts val="305"/>
              </a:spcAft>
              <a:buFont typeface="Wingdings" panose="05000000000000000000" pitchFamily="2" charset="2"/>
              <a:buChar char=""/>
            </a:pPr>
            <a:r>
              <a:rPr lang="fr-FR" sz="2400" dirty="0">
                <a:solidFill>
                  <a:srgbClr val="000000"/>
                </a:solidFill>
                <a:effectLst/>
                <a:latin typeface="Arial" panose="020B0604020202020204" pitchFamily="34" charset="0"/>
                <a:ea typeface="Calibri" panose="020F0502020204030204" pitchFamily="34" charset="0"/>
              </a:rPr>
              <a:t>le </a:t>
            </a:r>
            <a:r>
              <a:rPr lang="fr-FR" sz="2400" b="1" dirty="0">
                <a:solidFill>
                  <a:srgbClr val="000000"/>
                </a:solidFill>
                <a:effectLst/>
                <a:latin typeface="Arial" panose="020B0604020202020204" pitchFamily="34" charset="0"/>
                <a:ea typeface="Calibri" panose="020F0502020204030204" pitchFamily="34" charset="0"/>
              </a:rPr>
              <a:t>socle commun </a:t>
            </a:r>
            <a:r>
              <a:rPr lang="fr-FR" sz="2400" dirty="0">
                <a:solidFill>
                  <a:srgbClr val="000000"/>
                </a:solidFill>
                <a:effectLst/>
                <a:latin typeface="Arial" panose="020B0604020202020204" pitchFamily="34" charset="0"/>
                <a:ea typeface="Calibri" panose="020F0502020204030204" pitchFamily="34" charset="0"/>
              </a:rPr>
              <a:t>de connaissances, de compétences et de culture </a:t>
            </a:r>
            <a:endParaRPr lang="fr-FR" sz="3600" dirty="0">
              <a:solidFill>
                <a:srgbClr val="000000"/>
              </a:solidFill>
              <a:effectLst/>
              <a:latin typeface="Arial" panose="020B0604020202020204" pitchFamily="34" charset="0"/>
              <a:ea typeface="Calibri" panose="020F0502020204030204" pitchFamily="34" charset="0"/>
            </a:endParaRPr>
          </a:p>
          <a:p>
            <a:pPr marL="342900" lvl="0" indent="-342900">
              <a:spcAft>
                <a:spcPts val="305"/>
              </a:spcAft>
              <a:buFont typeface="Wingdings" panose="05000000000000000000" pitchFamily="2" charset="2"/>
              <a:buChar char=""/>
            </a:pPr>
            <a:r>
              <a:rPr lang="fr-FR" sz="2400" dirty="0">
                <a:solidFill>
                  <a:srgbClr val="000000"/>
                </a:solidFill>
                <a:effectLst/>
                <a:latin typeface="Arial" panose="020B0604020202020204" pitchFamily="34" charset="0"/>
                <a:ea typeface="Calibri" panose="020F0502020204030204" pitchFamily="34" charset="0"/>
              </a:rPr>
              <a:t>l’</a:t>
            </a:r>
            <a:r>
              <a:rPr lang="fr-FR" sz="2400" b="1" dirty="0">
                <a:solidFill>
                  <a:srgbClr val="000000"/>
                </a:solidFill>
                <a:effectLst/>
                <a:latin typeface="Arial" panose="020B0604020202020204" pitchFamily="34" charset="0"/>
                <a:ea typeface="Calibri" panose="020F0502020204030204" pitchFamily="34" charset="0"/>
              </a:rPr>
              <a:t>instruction relative au déploiement de l'éducation au développement durable </a:t>
            </a:r>
            <a:r>
              <a:rPr lang="fr-FR" sz="2400" dirty="0">
                <a:solidFill>
                  <a:srgbClr val="000000"/>
                </a:solidFill>
                <a:effectLst/>
                <a:latin typeface="Arial" panose="020B0604020202020204" pitchFamily="34" charset="0"/>
                <a:ea typeface="Calibri" panose="020F0502020204030204" pitchFamily="34" charset="0"/>
              </a:rPr>
              <a:t>le </a:t>
            </a:r>
            <a:r>
              <a:rPr lang="fr-FR" sz="2400" b="1" dirty="0">
                <a:solidFill>
                  <a:srgbClr val="000000"/>
                </a:solidFill>
                <a:effectLst/>
                <a:latin typeface="Arial" panose="020B0604020202020204" pitchFamily="34" charset="0"/>
                <a:ea typeface="Calibri" panose="020F0502020204030204" pitchFamily="34" charset="0"/>
              </a:rPr>
              <a:t>parcours Avenir </a:t>
            </a:r>
            <a:r>
              <a:rPr lang="fr-FR" sz="2400" dirty="0">
                <a:solidFill>
                  <a:srgbClr val="000000"/>
                </a:solidFill>
                <a:effectLst/>
                <a:latin typeface="Arial" panose="020B0604020202020204" pitchFamily="34" charset="0"/>
                <a:ea typeface="Calibri" panose="020F0502020204030204" pitchFamily="34" charset="0"/>
              </a:rPr>
              <a:t>(Elèves de 6</a:t>
            </a:r>
            <a:r>
              <a:rPr lang="fr-FR" sz="2400" baseline="30000" dirty="0">
                <a:solidFill>
                  <a:srgbClr val="000000"/>
                </a:solidFill>
                <a:effectLst/>
                <a:latin typeface="Arial" panose="020B0604020202020204" pitchFamily="34" charset="0"/>
                <a:ea typeface="Calibri" panose="020F0502020204030204" pitchFamily="34" charset="0"/>
              </a:rPr>
              <a:t>ème </a:t>
            </a:r>
            <a:r>
              <a:rPr lang="fr-FR" sz="2400" dirty="0">
                <a:solidFill>
                  <a:srgbClr val="000000"/>
                </a:solidFill>
                <a:effectLst/>
                <a:latin typeface="Arial" panose="020B0604020202020204" pitchFamily="34" charset="0"/>
                <a:ea typeface="Calibri" panose="020F0502020204030204" pitchFamily="34" charset="0"/>
              </a:rPr>
              <a:t>à la 3</a:t>
            </a:r>
            <a:r>
              <a:rPr lang="fr-FR" sz="2400" baseline="30000" dirty="0">
                <a:solidFill>
                  <a:srgbClr val="000000"/>
                </a:solidFill>
                <a:effectLst/>
                <a:latin typeface="Arial" panose="020B0604020202020204" pitchFamily="34" charset="0"/>
                <a:ea typeface="Calibri" panose="020F0502020204030204" pitchFamily="34" charset="0"/>
              </a:rPr>
              <a:t>ème</a:t>
            </a:r>
            <a:r>
              <a:rPr lang="fr-FR" sz="2400" dirty="0">
                <a:solidFill>
                  <a:srgbClr val="000000"/>
                </a:solidFill>
                <a:effectLst/>
                <a:latin typeface="Arial" panose="020B0604020202020204" pitchFamily="34" charset="0"/>
                <a:ea typeface="Calibri" panose="020F0502020204030204" pitchFamily="34" charset="0"/>
              </a:rPr>
              <a:t>) </a:t>
            </a:r>
          </a:p>
          <a:p>
            <a:pPr marL="342900" lvl="0" indent="-342900">
              <a:spcAft>
                <a:spcPts val="305"/>
              </a:spcAft>
              <a:buFont typeface="Wingdings" panose="05000000000000000000" pitchFamily="2" charset="2"/>
              <a:buChar char=""/>
            </a:pPr>
            <a:r>
              <a:rPr lang="fr-FR" sz="2400" dirty="0">
                <a:solidFill>
                  <a:srgbClr val="000000"/>
                </a:solidFill>
                <a:latin typeface="Arial" panose="020B0604020202020204" pitchFamily="34" charset="0"/>
                <a:ea typeface="Calibri" panose="020F0502020204030204" pitchFamily="34" charset="0"/>
              </a:rPr>
              <a:t>La </a:t>
            </a:r>
            <a:r>
              <a:rPr lang="fr-FR" sz="2400" b="1" dirty="0">
                <a:solidFill>
                  <a:srgbClr val="000000"/>
                </a:solidFill>
                <a:latin typeface="Arial" panose="020B0604020202020204" pitchFamily="34" charset="0"/>
                <a:ea typeface="Calibri" panose="020F0502020204030204" pitchFamily="34" charset="0"/>
              </a:rPr>
              <a:t>Charte de la Laïcité</a:t>
            </a:r>
            <a:endParaRPr lang="fr-FR" sz="3600" b="1"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07121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sp>
        <p:nvSpPr>
          <p:cNvPr id="27" name="Titre 2">
            <a:extLst>
              <a:ext uri="{FF2B5EF4-FFF2-40B4-BE49-F238E27FC236}">
                <a16:creationId xmlns:a16="http://schemas.microsoft.com/office/drawing/2014/main" id="{42CC27D4-170F-4111-BEC2-AAD26137CB1A}"/>
              </a:ext>
            </a:extLst>
          </p:cNvPr>
          <p:cNvSpPr txBox="1">
            <a:spLocks noGrp="1"/>
          </p:cNvSpPr>
          <p:nvPr>
            <p:ph type="title"/>
          </p:nvPr>
        </p:nvSpPr>
        <p:spPr/>
        <p:txBody>
          <a:bodyPr>
            <a:normAutofit/>
          </a:bodyPr>
          <a:lstStyle/>
          <a:p>
            <a:r>
              <a:rPr lang="fr-FR" dirty="0"/>
              <a:t>3.</a:t>
            </a:r>
            <a:br>
              <a:rPr lang="fr-FR" dirty="0"/>
            </a:br>
            <a:r>
              <a:rPr lang="fr-FR" sz="3600" dirty="0"/>
              <a:t>Pédagogie </a:t>
            </a:r>
            <a:r>
              <a:rPr lang="fr-FR" sz="3600" dirty="0">
                <a:solidFill>
                  <a:schemeClr val="bg1"/>
                </a:solidFill>
              </a:rPr>
              <a:t>en</a:t>
            </a:r>
            <a:r>
              <a:rPr lang="fr-FR" sz="3600" dirty="0">
                <a:solidFill>
                  <a:srgbClr val="002060"/>
                </a:solidFill>
              </a:rPr>
              <a:t> Cycle 3</a:t>
            </a:r>
            <a:endParaRPr lang="fr-FR" dirty="0">
              <a:solidFill>
                <a:srgbClr val="FFFF00"/>
              </a:solidFill>
            </a:endParaRPr>
          </a:p>
        </p:txBody>
      </p:sp>
      <p:pic>
        <p:nvPicPr>
          <p:cNvPr id="6" name="Image 5">
            <a:extLst>
              <a:ext uri="{FF2B5EF4-FFF2-40B4-BE49-F238E27FC236}">
                <a16:creationId xmlns:a16="http://schemas.microsoft.com/office/drawing/2014/main" id="{6B122B09-2EE0-40D7-8362-C1CEDFEC88BC}"/>
              </a:ext>
            </a:extLst>
          </p:cNvPr>
          <p:cNvPicPr>
            <a:picLocks noChangeAspect="1"/>
          </p:cNvPicPr>
          <p:nvPr/>
        </p:nvPicPr>
        <p:blipFill>
          <a:blip r:embed="rId2"/>
          <a:stretch>
            <a:fillRect/>
          </a:stretch>
        </p:blipFill>
        <p:spPr>
          <a:xfrm>
            <a:off x="3487660" y="542136"/>
            <a:ext cx="8529036" cy="5351157"/>
          </a:xfrm>
          <a:prstGeom prst="rect">
            <a:avLst/>
          </a:prstGeom>
        </p:spPr>
      </p:pic>
      <p:sp>
        <p:nvSpPr>
          <p:cNvPr id="7" name="Rectangle 6">
            <a:extLst>
              <a:ext uri="{FF2B5EF4-FFF2-40B4-BE49-F238E27FC236}">
                <a16:creationId xmlns:a16="http://schemas.microsoft.com/office/drawing/2014/main" id="{74263942-6802-4F2F-B82D-D107364102CB}"/>
              </a:ext>
            </a:extLst>
          </p:cNvPr>
          <p:cNvSpPr/>
          <p:nvPr/>
        </p:nvSpPr>
        <p:spPr>
          <a:xfrm>
            <a:off x="7061440" y="3965112"/>
            <a:ext cx="1025284" cy="762752"/>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fr-FR" sz="1100"/>
          </a:p>
        </p:txBody>
      </p:sp>
    </p:spTree>
    <p:extLst>
      <p:ext uri="{BB962C8B-B14F-4D97-AF65-F5344CB8AC3E}">
        <p14:creationId xmlns:p14="http://schemas.microsoft.com/office/powerpoint/2010/main" val="1564249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3">
            <a:extLst>
              <a:ext uri="{FF2B5EF4-FFF2-40B4-BE49-F238E27FC236}">
                <a16:creationId xmlns:a16="http://schemas.microsoft.com/office/drawing/2014/main" id="{DEBA03E2-F9E6-49ED-85C3-AD3EAEE55211}"/>
              </a:ext>
            </a:extLst>
          </p:cNvPr>
          <p:cNvSpPr txBox="1">
            <a:spLocks/>
          </p:cNvSpPr>
          <p:nvPr/>
        </p:nvSpPr>
        <p:spPr>
          <a:xfrm>
            <a:off x="8709146" y="4122785"/>
            <a:ext cx="2781800" cy="360000"/>
          </a:xfrm>
          <a:prstGeom prst="rect">
            <a:avLst/>
          </a:prstGeom>
        </p:spPr>
        <p:txBody>
          <a:bodyPr anchor="ctr">
            <a:noAutofit/>
          </a:bodyPr>
          <a:lstStyle>
            <a:defPPr>
              <a:defRPr lang="fr-FR"/>
            </a:defPPr>
            <a:lvl1pPr indent="0" algn="ctr">
              <a:spcBef>
                <a:spcPts val="0"/>
              </a:spcBef>
              <a:buFont typeface="Arial" pitchFamily="34" charset="0"/>
              <a:buNone/>
              <a:defRPr sz="800" b="0" cap="none" baseline="0"/>
            </a:lvl1pPr>
            <a:lvl2pPr indent="0">
              <a:spcBef>
                <a:spcPct val="20000"/>
              </a:spcBef>
              <a:buFont typeface="Arial" pitchFamily="34" charset="0"/>
              <a:buNone/>
              <a:defRPr sz="2000" b="1"/>
            </a:lvl2pPr>
            <a:lvl3pPr indent="0">
              <a:spcBef>
                <a:spcPts val="600"/>
              </a:spcBef>
              <a:buFont typeface="Arial" pitchFamily="34" charset="0"/>
              <a:buNone/>
              <a:defRPr b="1"/>
            </a:lvl3pPr>
            <a:lvl4pPr indent="0">
              <a:spcBef>
                <a:spcPts val="300"/>
              </a:spcBef>
              <a:buClr>
                <a:schemeClr val="bg2"/>
              </a:buClr>
              <a:buSzPct val="80000"/>
              <a:buFont typeface="Wingdings 3" pitchFamily="18" charset="2"/>
              <a:buNone/>
              <a:defRPr sz="1600" b="1"/>
            </a:lvl4pPr>
            <a:lvl5pPr indent="0">
              <a:spcBef>
                <a:spcPts val="200"/>
              </a:spcBef>
              <a:buClr>
                <a:schemeClr val="bg2"/>
              </a:buClr>
              <a:buFont typeface="Wingdings" pitchFamily="2" charset="2"/>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pPr algn="l"/>
            <a:r>
              <a:rPr lang="fr-FR" sz="1100" b="1" dirty="0">
                <a:solidFill>
                  <a:schemeClr val="bg1"/>
                </a:solidFill>
              </a:rPr>
              <a:t>Pont digue actuel de Kermélo </a:t>
            </a:r>
          </a:p>
          <a:p>
            <a:pPr algn="l"/>
            <a:r>
              <a:rPr lang="fr-FR" sz="1100" b="1" dirty="0">
                <a:solidFill>
                  <a:schemeClr val="bg1"/>
                </a:solidFill>
              </a:rPr>
              <a:t>(crée entre 1965 et 1967)</a:t>
            </a:r>
          </a:p>
        </p:txBody>
      </p:sp>
      <p:pic>
        <p:nvPicPr>
          <p:cNvPr id="10" name="Image 9">
            <a:extLst>
              <a:ext uri="{FF2B5EF4-FFF2-40B4-BE49-F238E27FC236}">
                <a16:creationId xmlns:a16="http://schemas.microsoft.com/office/drawing/2014/main" id="{945F3DE4-7060-45FB-8B6C-3B48E28A4D26}"/>
              </a:ext>
            </a:extLst>
          </p:cNvPr>
          <p:cNvPicPr>
            <a:picLocks noChangeAspect="1"/>
          </p:cNvPicPr>
          <p:nvPr/>
        </p:nvPicPr>
        <p:blipFill rotWithShape="1">
          <a:blip r:embed="rId2"/>
          <a:srcRect l="52122" t="90995"/>
          <a:stretch/>
        </p:blipFill>
        <p:spPr>
          <a:xfrm>
            <a:off x="6151095" y="5926282"/>
            <a:ext cx="3513483" cy="571717"/>
          </a:xfrm>
          <a:prstGeom prst="rect">
            <a:avLst/>
          </a:prstGeom>
        </p:spPr>
      </p:pic>
      <p:pic>
        <p:nvPicPr>
          <p:cNvPr id="4" name="Image 3">
            <a:extLst>
              <a:ext uri="{FF2B5EF4-FFF2-40B4-BE49-F238E27FC236}">
                <a16:creationId xmlns:a16="http://schemas.microsoft.com/office/drawing/2014/main" id="{7E2D09DB-210B-4432-8F1B-D9505BE96838}"/>
              </a:ext>
            </a:extLst>
          </p:cNvPr>
          <p:cNvPicPr>
            <a:picLocks noChangeAspect="1"/>
          </p:cNvPicPr>
          <p:nvPr/>
        </p:nvPicPr>
        <p:blipFill rotWithShape="1">
          <a:blip r:embed="rId3">
            <a:extLst>
              <a:ext uri="{28A0092B-C50C-407E-A947-70E740481C1C}">
                <a14:useLocalDpi xmlns:a14="http://schemas.microsoft.com/office/drawing/2010/main" val="0"/>
              </a:ext>
            </a:extLst>
          </a:blip>
          <a:srcRect l="9912" t="9394" r="9145"/>
          <a:stretch/>
        </p:blipFill>
        <p:spPr>
          <a:xfrm>
            <a:off x="1361209" y="284235"/>
            <a:ext cx="9497293" cy="6213764"/>
          </a:xfrm>
          <a:prstGeom prst="rect">
            <a:avLst/>
          </a:prstGeom>
        </p:spPr>
      </p:pic>
    </p:spTree>
    <p:extLst>
      <p:ext uri="{BB962C8B-B14F-4D97-AF65-F5344CB8AC3E}">
        <p14:creationId xmlns:p14="http://schemas.microsoft.com/office/powerpoint/2010/main" val="1937954748"/>
      </p:ext>
    </p:extLst>
  </p:cSld>
  <p:clrMapOvr>
    <a:masterClrMapping/>
  </p:clrMapOvr>
</p:sld>
</file>

<file path=ppt/theme/theme1.xml><?xml version="1.0" encoding="utf-8"?>
<a:theme xmlns:a="http://schemas.openxmlformats.org/drawingml/2006/main" name="1_RetrospectVTI">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%7b593B9C8B-BB5F-4ADC-A74D-AB903208DC66%7dtf56160789_win32</Template>
  <TotalTime>2296</TotalTime>
  <Words>1418</Words>
  <Application>Microsoft Office PowerPoint</Application>
  <PresentationFormat>Grand écran</PresentationFormat>
  <Paragraphs>210</Paragraphs>
  <Slides>62</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62</vt:i4>
      </vt:variant>
    </vt:vector>
  </HeadingPairs>
  <TitlesOfParts>
    <vt:vector size="73" baseType="lpstr">
      <vt:lpstr>Abadi</vt:lpstr>
      <vt:lpstr>Arial</vt:lpstr>
      <vt:lpstr>Arial-ItalicMT</vt:lpstr>
      <vt:lpstr>Bookman Old Style</vt:lpstr>
      <vt:lpstr>Calibri</vt:lpstr>
      <vt:lpstr>Calibri Light</vt:lpstr>
      <vt:lpstr>Courier New</vt:lpstr>
      <vt:lpstr>Franklin Gothic Book</vt:lpstr>
      <vt:lpstr>Symbol</vt:lpstr>
      <vt:lpstr>Wingdings</vt:lpstr>
      <vt:lpstr>1_RetrospectVTI</vt:lpstr>
      <vt:lpstr>Présentation PowerPoint</vt:lpstr>
      <vt:lpstr>Points abordés</vt:lpstr>
      <vt:lpstr>1. Présentation du système</vt:lpstr>
      <vt:lpstr>1.  Présentation du système </vt:lpstr>
      <vt:lpstr>2. Restitution des travaux pratiques</vt:lpstr>
      <vt:lpstr>2.  Restitution des travaux pratiques</vt:lpstr>
      <vt:lpstr>3. Pédagogie en Cycle 3</vt:lpstr>
      <vt:lpstr>3. Pédagogie en Cycle 3</vt:lpstr>
      <vt:lpstr>Présentation PowerPoint</vt:lpstr>
      <vt:lpstr>3. Pédagogie en Cycle 3</vt:lpstr>
      <vt:lpstr>3. Pédagogie en Cycle 3</vt:lpstr>
      <vt:lpstr>3. Pédagogie en Cycle 3</vt:lpstr>
      <vt:lpstr>3. Pédagogie en Cycle 3</vt:lpstr>
      <vt:lpstr>3. Pédagogie en Cycle 4</vt:lpstr>
      <vt:lpstr>3. Pédagogie en Cycle 4</vt:lpstr>
      <vt:lpstr>Présentation PowerPoint</vt:lpstr>
      <vt:lpstr>3. Pédagogie en Cycle 4</vt:lpstr>
      <vt:lpstr>3. Pédagogie en Cycle 4</vt:lpstr>
      <vt:lpstr>3. Pédagogie en Cycle 4</vt:lpstr>
      <vt:lpstr>3. Pédagogie en Cycle 4</vt:lpstr>
      <vt:lpstr>3. Pédagogie en Cycle 4</vt:lpstr>
      <vt:lpstr>3. Pédagogie en Cycle 4</vt:lpstr>
      <vt:lpstr>3. Pédagogie en Seconde</vt:lpstr>
      <vt:lpstr>3. Pédagogie en Seconde</vt:lpstr>
      <vt:lpstr>3. Pédagogie en Seconde</vt:lpstr>
      <vt:lpstr>3. Pédagogie en 1ère et Tle STI2D</vt:lpstr>
      <vt:lpstr>3. Pédagogie en 1ère et Terminale STI2D</vt:lpstr>
      <vt:lpstr>3. Pédagogie en 1ère et Terminale STI2D</vt:lpstr>
      <vt:lpstr>3. Pédagogie en 1ère et Terminale STI2D</vt:lpstr>
      <vt:lpstr>Présentation PowerPoint</vt:lpstr>
      <vt:lpstr>3. Pédagogie en 1ère et Terminale STI2D</vt:lpstr>
      <vt:lpstr>3. Pédagogie en 1ère et Terminale STI2D</vt:lpstr>
      <vt:lpstr>3. Pédagogie en 1ère et Terminale STI2D</vt:lpstr>
      <vt:lpstr>3. Pédagogie en 1ère et Tle STI2D</vt:lpstr>
      <vt:lpstr>Présentation PowerPoint</vt:lpstr>
      <vt:lpstr>3. Pédagogie en 1ère et Tle STI2D</vt:lpstr>
      <vt:lpstr>3. Pédagogie en 1ère et Tle STI2D</vt:lpstr>
      <vt:lpstr>3. Pédagogie en 1ère et Tle STI2D</vt:lpstr>
      <vt:lpstr>3. Pédagogie en 1ère et Terminale SI</vt:lpstr>
      <vt:lpstr>Présentation PowerPoint</vt:lpstr>
      <vt:lpstr>3. Pédagogie en 1ère et Terminale SI</vt:lpstr>
      <vt:lpstr>Présentation PowerPoint</vt:lpstr>
      <vt:lpstr>3. Pédagogie en 1ère et Terminale SI</vt:lpstr>
      <vt:lpstr>3. Pédagogie en 1ère et Terminale SI</vt:lpstr>
      <vt:lpstr>3. Pédagogie en 1ère et Terminale SI</vt:lpstr>
      <vt:lpstr>3. Pédagogie en 1ère et Terminale SI</vt:lpstr>
      <vt:lpstr>3. Pédagogie en 1ère et Terminale SI</vt:lpstr>
      <vt:lpstr>3. Pédagogie en 1ère et Terminale SI</vt:lpstr>
      <vt:lpstr>3. Pédagogie en 1ère et Terminale SI</vt:lpstr>
      <vt:lpstr>4. Description de la séquence</vt:lpstr>
      <vt:lpstr>4.  Description de la séquence</vt:lpstr>
      <vt:lpstr>5.  Conclusion</vt:lpstr>
      <vt:lpstr>5.  Conclusion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Vérification simplifiée des structures métalliques</dc:title>
  <dc:creator>David Jézéquel</dc:creator>
  <cp:lastModifiedBy>David Jézéquel</cp:lastModifiedBy>
  <cp:revision>137</cp:revision>
  <dcterms:created xsi:type="dcterms:W3CDTF">2021-01-06T14:28:09Z</dcterms:created>
  <dcterms:modified xsi:type="dcterms:W3CDTF">2021-06-27T14:00:58Z</dcterms:modified>
</cp:coreProperties>
</file>